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IBM Plex Sans"/>
      <p:regular r:id="rId25"/>
      <p:bold r:id="rId26"/>
      <p:italic r:id="rId27"/>
      <p:boldItalic r:id="rId28"/>
    </p:embeddedFont>
    <p:embeddedFont>
      <p:font typeface="Proxima Nova"/>
      <p:regular r:id="rId29"/>
      <p:bold r:id="rId30"/>
      <p:italic r:id="rId31"/>
      <p:boldItalic r:id="rId32"/>
    </p:embeddedFont>
    <p:embeddedFont>
      <p:font typeface="EB Garamond Medium"/>
      <p:regular r:id="rId33"/>
      <p:bold r:id="rId34"/>
      <p:italic r:id="rId35"/>
      <p:boldItalic r:id="rId36"/>
    </p:embeddedFont>
    <p:embeddedFont>
      <p:font typeface="EB Garamond SemiBold"/>
      <p:regular r:id="rId37"/>
      <p:bold r:id="rId38"/>
      <p:italic r:id="rId39"/>
      <p:boldItalic r:id="rId40"/>
    </p:embeddedFont>
    <p:embeddedFont>
      <p:font typeface="EB Garamond"/>
      <p:regular r:id="rId41"/>
      <p:bold r:id="rId42"/>
      <p:italic r:id="rId43"/>
      <p:boldItalic r:id="rId44"/>
    </p:embeddedFont>
    <p:embeddedFont>
      <p:font typeface="IBM Plex Sans Medium"/>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318F460-C6FB-47A4-9845-D44CBC8A66BB}">
  <a:tblStyle styleId="{5318F460-C6FB-47A4-9845-D44CBC8A66B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EBGaramondSemiBold-boldItalic.fntdata"/><Relationship Id="rId20" Type="http://schemas.openxmlformats.org/officeDocument/2006/relationships/slide" Target="slides/slide15.xml"/><Relationship Id="rId42" Type="http://schemas.openxmlformats.org/officeDocument/2006/relationships/font" Target="fonts/EBGaramond-bold.fntdata"/><Relationship Id="rId41" Type="http://schemas.openxmlformats.org/officeDocument/2006/relationships/font" Target="fonts/EBGaramond-regular.fntdata"/><Relationship Id="rId22" Type="http://schemas.openxmlformats.org/officeDocument/2006/relationships/slide" Target="slides/slide17.xml"/><Relationship Id="rId44" Type="http://schemas.openxmlformats.org/officeDocument/2006/relationships/font" Target="fonts/EBGaramond-boldItalic.fntdata"/><Relationship Id="rId21" Type="http://schemas.openxmlformats.org/officeDocument/2006/relationships/slide" Target="slides/slide16.xml"/><Relationship Id="rId43" Type="http://schemas.openxmlformats.org/officeDocument/2006/relationships/font" Target="fonts/EBGaramond-italic.fntdata"/><Relationship Id="rId24" Type="http://schemas.openxmlformats.org/officeDocument/2006/relationships/slide" Target="slides/slide19.xml"/><Relationship Id="rId46" Type="http://schemas.openxmlformats.org/officeDocument/2006/relationships/font" Target="fonts/IBMPlexSansMedium-bold.fntdata"/><Relationship Id="rId23" Type="http://schemas.openxmlformats.org/officeDocument/2006/relationships/slide" Target="slides/slide18.xml"/><Relationship Id="rId45" Type="http://schemas.openxmlformats.org/officeDocument/2006/relationships/font" Target="fonts/IBMPlexSansMedium-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IBMPlexSans-bold.fntdata"/><Relationship Id="rId48" Type="http://schemas.openxmlformats.org/officeDocument/2006/relationships/font" Target="fonts/IBMPlexSansMedium-boldItalic.fntdata"/><Relationship Id="rId25" Type="http://schemas.openxmlformats.org/officeDocument/2006/relationships/font" Target="fonts/IBMPlexSans-regular.fntdata"/><Relationship Id="rId47" Type="http://schemas.openxmlformats.org/officeDocument/2006/relationships/font" Target="fonts/IBMPlexSansMedium-italic.fntdata"/><Relationship Id="rId28" Type="http://schemas.openxmlformats.org/officeDocument/2006/relationships/font" Target="fonts/IBMPlexSans-boldItalic.fntdata"/><Relationship Id="rId27" Type="http://schemas.openxmlformats.org/officeDocument/2006/relationships/font" Target="fonts/IBMPlexSans-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roximaNova-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roximaNova-italic.fntdata"/><Relationship Id="rId30" Type="http://schemas.openxmlformats.org/officeDocument/2006/relationships/font" Target="fonts/ProximaNova-bold.fntdata"/><Relationship Id="rId11" Type="http://schemas.openxmlformats.org/officeDocument/2006/relationships/slide" Target="slides/slide6.xml"/><Relationship Id="rId33" Type="http://schemas.openxmlformats.org/officeDocument/2006/relationships/font" Target="fonts/EBGaramondMedium-regular.fntdata"/><Relationship Id="rId10" Type="http://schemas.openxmlformats.org/officeDocument/2006/relationships/slide" Target="slides/slide5.xml"/><Relationship Id="rId32" Type="http://schemas.openxmlformats.org/officeDocument/2006/relationships/font" Target="fonts/ProximaNova-boldItalic.fntdata"/><Relationship Id="rId13" Type="http://schemas.openxmlformats.org/officeDocument/2006/relationships/slide" Target="slides/slide8.xml"/><Relationship Id="rId35" Type="http://schemas.openxmlformats.org/officeDocument/2006/relationships/font" Target="fonts/EBGaramondMedium-italic.fntdata"/><Relationship Id="rId12" Type="http://schemas.openxmlformats.org/officeDocument/2006/relationships/slide" Target="slides/slide7.xml"/><Relationship Id="rId34" Type="http://schemas.openxmlformats.org/officeDocument/2006/relationships/font" Target="fonts/EBGaramondMedium-bold.fntdata"/><Relationship Id="rId15" Type="http://schemas.openxmlformats.org/officeDocument/2006/relationships/slide" Target="slides/slide10.xml"/><Relationship Id="rId37" Type="http://schemas.openxmlformats.org/officeDocument/2006/relationships/font" Target="fonts/EBGaramondSemiBold-regular.fntdata"/><Relationship Id="rId14" Type="http://schemas.openxmlformats.org/officeDocument/2006/relationships/slide" Target="slides/slide9.xml"/><Relationship Id="rId36" Type="http://schemas.openxmlformats.org/officeDocument/2006/relationships/font" Target="fonts/EBGaramondMedium-boldItalic.fntdata"/><Relationship Id="rId17" Type="http://schemas.openxmlformats.org/officeDocument/2006/relationships/slide" Target="slides/slide12.xml"/><Relationship Id="rId39" Type="http://schemas.openxmlformats.org/officeDocument/2006/relationships/font" Target="fonts/EBGaramondSemiBold-italic.fntdata"/><Relationship Id="rId16" Type="http://schemas.openxmlformats.org/officeDocument/2006/relationships/slide" Target="slides/slide11.xml"/><Relationship Id="rId38" Type="http://schemas.openxmlformats.org/officeDocument/2006/relationships/font" Target="fonts/EBGaramondSemiBold-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100" u="none" cap="none" strike="noStrike"/>
            </a:lvl1pPr>
            <a:lvl2pPr indent="-228600" lvl="1" marL="914400" marR="0" rtl="0" algn="l">
              <a:spcBef>
                <a:spcPts val="0"/>
              </a:spcBef>
              <a:spcAft>
                <a:spcPts val="0"/>
              </a:spcAft>
              <a:buSzPts val="1400"/>
              <a:buNone/>
              <a:defRPr b="0" i="0" sz="1100" u="none" cap="none" strike="noStrike"/>
            </a:lvl2pPr>
            <a:lvl3pPr indent="-228600" lvl="2" marL="1371600" marR="0" rtl="0" algn="l">
              <a:spcBef>
                <a:spcPts val="0"/>
              </a:spcBef>
              <a:spcAft>
                <a:spcPts val="0"/>
              </a:spcAft>
              <a:buSzPts val="1400"/>
              <a:buNone/>
              <a:defRPr b="0" i="0" sz="1100" u="none" cap="none" strike="noStrike"/>
            </a:lvl3pPr>
            <a:lvl4pPr indent="-228600" lvl="3" marL="1828800" marR="0" rtl="0" algn="l">
              <a:spcBef>
                <a:spcPts val="0"/>
              </a:spcBef>
              <a:spcAft>
                <a:spcPts val="0"/>
              </a:spcAft>
              <a:buSzPts val="1400"/>
              <a:buNone/>
              <a:defRPr b="0" i="0" sz="1100" u="none" cap="none" strike="noStrike"/>
            </a:lvl4pPr>
            <a:lvl5pPr indent="-228600" lvl="4" marL="2286000" marR="0" rtl="0" algn="l">
              <a:spcBef>
                <a:spcPts val="0"/>
              </a:spcBef>
              <a:spcAft>
                <a:spcPts val="0"/>
              </a:spcAft>
              <a:buSzPts val="1400"/>
              <a:buNone/>
              <a:defRPr b="0" i="0" sz="1100" u="none" cap="none" strike="noStrike"/>
            </a:lvl5pPr>
            <a:lvl6pPr indent="-228600" lvl="5" marL="2743200" marR="0" rtl="0" algn="l">
              <a:spcBef>
                <a:spcPts val="0"/>
              </a:spcBef>
              <a:spcAft>
                <a:spcPts val="0"/>
              </a:spcAft>
              <a:buSzPts val="1400"/>
              <a:buNone/>
              <a:defRPr b="0" i="0" sz="1100" u="none" cap="none" strike="noStrike"/>
            </a:lvl6pPr>
            <a:lvl7pPr indent="-228600" lvl="6" marL="3200400" marR="0" rtl="0" algn="l">
              <a:spcBef>
                <a:spcPts val="0"/>
              </a:spcBef>
              <a:spcAft>
                <a:spcPts val="0"/>
              </a:spcAft>
              <a:buSzPts val="1400"/>
              <a:buNone/>
              <a:defRPr b="0" i="0" sz="1100" u="none" cap="none" strike="noStrike"/>
            </a:lvl7pPr>
            <a:lvl8pPr indent="-228600" lvl="7" marL="3657600" marR="0" rtl="0" algn="l">
              <a:spcBef>
                <a:spcPts val="0"/>
              </a:spcBef>
              <a:spcAft>
                <a:spcPts val="0"/>
              </a:spcAft>
              <a:buSzPts val="1400"/>
              <a:buNone/>
              <a:defRPr b="0" i="0" sz="1100" u="none" cap="none" strike="noStrike"/>
            </a:lvl8pPr>
            <a:lvl9pPr indent="-228600" lvl="8" marL="4114800" marR="0" rtl="0" algn="l">
              <a:spcBef>
                <a:spcPts val="0"/>
              </a:spcBef>
              <a:spcAft>
                <a:spcPts val="0"/>
              </a:spcAft>
              <a:buSzPts val="1400"/>
              <a:buNone/>
              <a:defRPr b="0" i="0" sz="1100" u="none" cap="none" strike="noStrike"/>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p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rPr lang="en"/>
              <a:t>For our data project, we chose to talk about ^^ And it’s gonna be presented by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66021c04f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66021c04f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When dissected even further– data shows that the reported race with the highest # of allegations were white.  </a:t>
            </a:r>
            <a:endParaRPr/>
          </a:p>
          <a:p>
            <a:pPr indent="-317500" lvl="0" marL="457200" rtl="0" algn="l">
              <a:spcBef>
                <a:spcPts val="0"/>
              </a:spcBef>
              <a:spcAft>
                <a:spcPts val="0"/>
              </a:spcAft>
              <a:buSzPts val="1400"/>
              <a:buChar char="●"/>
            </a:pPr>
            <a:r>
              <a:rPr lang="en"/>
              <a:t>White officers were shown to be in the lead during the years 2011-19– it is also noted that the amount of white officers compared to other races are highly significant at 2,092– hispanic - 859– black 701 – asian 237</a:t>
            </a:r>
            <a:endParaRPr/>
          </a:p>
          <a:p>
            <a:pPr indent="-317500" lvl="0" marL="457200" rtl="0" algn="l">
              <a:spcBef>
                <a:spcPts val="0"/>
              </a:spcBef>
              <a:spcAft>
                <a:spcPts val="0"/>
              </a:spcAft>
              <a:buSzPts val="1400"/>
              <a:buChar char="●"/>
            </a:pPr>
            <a:r>
              <a:rPr lang="en"/>
              <a:t>We discovered a pattern after involving a wider span of locations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66021c04f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66021c04f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Going back to a more broader sense, we </a:t>
            </a:r>
            <a:r>
              <a:rPr lang="en"/>
              <a:t>looked</a:t>
            </a:r>
            <a:r>
              <a:rPr lang="en"/>
              <a:t> into the top 5 </a:t>
            </a:r>
            <a:r>
              <a:rPr lang="en"/>
              <a:t>precincts with the highest amount of reported complaints</a:t>
            </a:r>
            <a:r>
              <a:rPr lang="en"/>
              <a:t> and broke it down further by the officer’s race.  </a:t>
            </a:r>
            <a:endParaRPr/>
          </a:p>
          <a:p>
            <a:pPr indent="0" lvl="0" marL="0" rtl="0" algn="l">
              <a:spcBef>
                <a:spcPts val="0"/>
              </a:spcBef>
              <a:spcAft>
                <a:spcPts val="0"/>
              </a:spcAft>
              <a:buNone/>
            </a:pPr>
            <a:r>
              <a:rPr lang="en"/>
              <a:t>“</a:t>
            </a:r>
            <a:r>
              <a:rPr lang="en" sz="1400">
                <a:solidFill>
                  <a:srgbClr val="77CACD"/>
                </a:solidFill>
                <a:latin typeface="EB Garamond SemiBold"/>
                <a:ea typeface="EB Garamond SemiBold"/>
                <a:cs typeface="EB Garamond SemiBold"/>
                <a:sym typeface="EB Garamond SemiBold"/>
              </a:rPr>
              <a:t>Out of the five precincts, four of these show that white officers received the most complaints” </a:t>
            </a:r>
            <a:endParaRPr sz="1400">
              <a:solidFill>
                <a:srgbClr val="77CACD"/>
              </a:solidFill>
              <a:latin typeface="EB Garamond SemiBold"/>
              <a:ea typeface="EB Garamond SemiBold"/>
              <a:cs typeface="EB Garamond SemiBold"/>
              <a:sym typeface="EB Garamond SemiBold"/>
            </a:endParaRPr>
          </a:p>
          <a:p>
            <a:pPr indent="0" lvl="0" marL="0" rtl="0" algn="l">
              <a:spcBef>
                <a:spcPts val="0"/>
              </a:spcBef>
              <a:spcAft>
                <a:spcPts val="0"/>
              </a:spcAft>
              <a:buNone/>
            </a:pPr>
            <a:r>
              <a:t/>
            </a:r>
            <a:endParaRPr sz="1600">
              <a:solidFill>
                <a:srgbClr val="77CACD"/>
              </a:solidFill>
              <a:latin typeface="EB Garamond SemiBold"/>
              <a:ea typeface="EB Garamond SemiBold"/>
              <a:cs typeface="EB Garamond SemiBold"/>
              <a:sym typeface="EB Garamond SemiBo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fb42f260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3fb42f260b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rPr lang="en"/>
              <a:t>In this slide, we will look at the race of the officers with the most complaints – According to the pie chart on the right, it shows that </a:t>
            </a:r>
            <a:endParaRPr/>
          </a:p>
          <a:p>
            <a:pPr indent="-317500" lvl="0" marL="457200" marR="0" rtl="0" algn="l">
              <a:spcBef>
                <a:spcPts val="0"/>
              </a:spcBef>
              <a:spcAft>
                <a:spcPts val="0"/>
              </a:spcAft>
              <a:buSzPts val="1400"/>
              <a:buChar char="-"/>
            </a:pPr>
            <a:r>
              <a:rPr lang="en"/>
              <a:t>White Officers had the most complaints with over 50.13% of the overall complaints received from 2011-2019 </a:t>
            </a:r>
            <a:endParaRPr/>
          </a:p>
          <a:p>
            <a:pPr indent="-317500" lvl="0" marL="457200" marR="0" rtl="0" algn="l">
              <a:spcBef>
                <a:spcPts val="0"/>
              </a:spcBef>
              <a:spcAft>
                <a:spcPts val="0"/>
              </a:spcAft>
              <a:buSzPts val="1400"/>
              <a:buChar char="-"/>
            </a:pPr>
            <a:r>
              <a:rPr lang="en"/>
              <a:t>American Indian Officers had the least complaints with 56 complaints.(which is .07% of total)</a:t>
            </a:r>
            <a:endParaRPr/>
          </a:p>
          <a:p>
            <a:pPr indent="-317500" lvl="0" marL="457200" marR="0" rtl="0" algn="l">
              <a:spcBef>
                <a:spcPts val="0"/>
              </a:spcBef>
              <a:spcAft>
                <a:spcPts val="0"/>
              </a:spcAft>
              <a:buSzPts val="1400"/>
              <a:buChar char="-"/>
            </a:pPr>
            <a:r>
              <a:rPr lang="en"/>
              <a:t>Hispanic have 28.62%</a:t>
            </a:r>
            <a:endParaRPr/>
          </a:p>
          <a:p>
            <a:pPr indent="-317500" lvl="0" marL="457200" marR="0" rtl="0" algn="l">
              <a:spcBef>
                <a:spcPts val="0"/>
              </a:spcBef>
              <a:spcAft>
                <a:spcPts val="0"/>
              </a:spcAft>
              <a:buSzPts val="1400"/>
              <a:buChar char="-"/>
            </a:pPr>
            <a:r>
              <a:rPr lang="en"/>
              <a:t>Black have 15.67%</a:t>
            </a:r>
            <a:endParaRPr/>
          </a:p>
          <a:p>
            <a:pPr indent="-317500" lvl="0" marL="457200" marR="0" rtl="0" algn="l">
              <a:spcBef>
                <a:spcPts val="0"/>
              </a:spcBef>
              <a:spcAft>
                <a:spcPts val="0"/>
              </a:spcAft>
              <a:buSzPts val="1400"/>
              <a:buChar char="-"/>
            </a:pPr>
            <a:r>
              <a:rPr lang="en"/>
              <a:t>Asian have 5.50%</a:t>
            </a:r>
            <a:endParaRPr/>
          </a:p>
          <a:p>
            <a:pPr indent="0" lvl="0" marL="0" marR="0" rtl="0" algn="l">
              <a:spcBef>
                <a:spcPts val="0"/>
              </a:spcBef>
              <a:spcAft>
                <a:spcPts val="0"/>
              </a:spcAft>
              <a:buFont typeface="Arial"/>
              <a:buNone/>
            </a:pPr>
            <a:r>
              <a:t/>
            </a:r>
            <a:endParaRPr/>
          </a:p>
          <a:p>
            <a:pPr indent="0" lvl="0" marL="0" marR="0" rtl="0" algn="l">
              <a:spcBef>
                <a:spcPts val="0"/>
              </a:spcBef>
              <a:spcAft>
                <a:spcPts val="0"/>
              </a:spcAft>
              <a:buFont typeface="Arial"/>
              <a:buNone/>
            </a:pPr>
            <a:r>
              <a:rPr lang="en"/>
              <a:t>As we can see, White officers covers a lot of the complaints , and on the next slide we will see what were the top </a:t>
            </a:r>
            <a:r>
              <a:rPr lang="en"/>
              <a:t>allegations</a:t>
            </a:r>
            <a:r>
              <a:rPr lang="en"/>
              <a:t> reported against the white officers</a:t>
            </a:r>
            <a:endParaRPr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66021c04f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66021c04f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This bar graph on the slide is showing the top 10 allegations reported against White Officers. And Physical force was the highest allegations reported against white officers with a 29.76%. This is </a:t>
            </a:r>
            <a:r>
              <a:rPr lang="en" sz="1200"/>
              <a:t>equivalent</a:t>
            </a:r>
            <a:r>
              <a:rPr lang="en" sz="1200"/>
              <a:t> to 7929 reports from 2011 to 2019. Allegations of offense words is the 2nd highest with 5,270 reports against white officers. The rest of the allegations had similar amount of reports which includes stop (2320) , threat of arrest (1924), premises entered and/or searched (1810), refusal to provide name/shield numbers (1649) , search (of person) (1645), vehicle search (1427), frisk (1379) , and vehicle stop (1294)</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And next, I’m going to pass it to Tanvir to talk about the race of whom it impacted</a:t>
            </a:r>
            <a:endParaRPr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64cd599e95_5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64cd599e95_5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Impacted races (reported) from highest to low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Our data shows, from</a:t>
            </a:r>
            <a:r>
              <a:rPr lang="en">
                <a:solidFill>
                  <a:schemeClr val="dk1"/>
                </a:solidFill>
              </a:rPr>
              <a:t> 2011 to 2019 people who identify as black were revealed to have the most negative experiences based reported incidents. Individuals identifying as hispanic came in second. White shown are the third to be impact.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In 2011, black people covers 6.871% of the complaints and in 2019</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black people covers 5.726%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Hispanic people covers 3.057% in 2011 and 2.598% in 2019</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White people covers 1.360% in 2011 and 1.532% in 2019</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As we can see, black race are the most complaints. In the next slides, we talk about impact gender among the top 7 precincts.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65f30f95f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65f30f95f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 the previous slide, we mention that people who identified as black have reported the most complaints. </a:t>
            </a:r>
            <a:endParaRPr/>
          </a:p>
          <a:p>
            <a:pPr indent="0" lvl="0" marL="0" rtl="0" algn="l">
              <a:spcBef>
                <a:spcPts val="0"/>
              </a:spcBef>
              <a:spcAft>
                <a:spcPts val="0"/>
              </a:spcAft>
              <a:buClr>
                <a:schemeClr val="dk1"/>
              </a:buClr>
              <a:buSzPts val="1100"/>
              <a:buFont typeface="Arial"/>
              <a:buNone/>
            </a:pPr>
            <a:r>
              <a:rPr lang="en"/>
              <a:t>More specifically, black males have reported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In this slides, we will be looking at the top 7 precincts and the genders of whom it impacted within the </a:t>
            </a:r>
            <a:endParaRPr/>
          </a:p>
          <a:p>
            <a:pPr indent="0" lvl="0" marL="0" rtl="0" algn="l">
              <a:spcBef>
                <a:spcPts val="0"/>
              </a:spcBef>
              <a:spcAft>
                <a:spcPts val="0"/>
              </a:spcAft>
              <a:buClr>
                <a:schemeClr val="dk1"/>
              </a:buClr>
              <a:buSzPts val="1100"/>
              <a:buFont typeface="Arial"/>
              <a:buNone/>
            </a:pPr>
            <a:r>
              <a:rPr lang="en"/>
              <a:t>top 7 precincts.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majority of the complaints from the top 7 precincts, we found, were made by MALE.</a:t>
            </a:r>
            <a:endParaRPr/>
          </a:p>
          <a:p>
            <a:pPr indent="0" lvl="0" marL="0" rtl="0" algn="l">
              <a:spcBef>
                <a:spcPts val="0"/>
              </a:spcBef>
              <a:spcAft>
                <a:spcPts val="0"/>
              </a:spcAft>
              <a:buClr>
                <a:schemeClr val="dk1"/>
              </a:buClr>
              <a:buSzPts val="1100"/>
              <a:buFont typeface="Arial"/>
              <a:buNone/>
            </a:pPr>
            <a:r>
              <a:rPr lang="en"/>
              <a:t>The female to male ratio in the top 7 precincts was approximately 1:3, which indicates that there are three times as many men as women who complain. In the top 7 precincts, male complaints average 68% while female complaints average 20%. According to the reports, this is consistent with the preceding slides, which showed that men and people of color who were black in particular had the worst experiences.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And next, I’m going to pass it to barbara to talk about our recommendations for complaints on nypd.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66021c04f9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g166021c04f9_1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66021c04f9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66021c04f9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5f04f0ae3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5f04f0ae3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68333b4b82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68333b4b82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4df50e0ac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4df50e0ac0_0_4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breakdown for our data project will go over  the background, observations~~</a:t>
            </a:r>
            <a:r>
              <a:rPr i="1" lang="en"/>
              <a:t>these</a:t>
            </a:r>
            <a:endParaRPr i="1"/>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5f04f0ae5d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g15f04f0ae5d_4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64cd599e95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64cd599e95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5f04f0ae5d_4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g15f04f0ae5d_4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66021c04f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66021c04f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The </a:t>
            </a:r>
            <a:r>
              <a:rPr lang="en"/>
              <a:t>following information is based on a timeline from 2011 to 2019</a:t>
            </a:r>
            <a:endParaRPr/>
          </a:p>
          <a:p>
            <a:pPr indent="-317500" lvl="0" marL="457200" rtl="0" algn="l">
              <a:spcBef>
                <a:spcPts val="0"/>
              </a:spcBef>
              <a:spcAft>
                <a:spcPts val="0"/>
              </a:spcAft>
              <a:buSzPts val="1400"/>
              <a:buChar char="●"/>
            </a:pPr>
            <a:r>
              <a:rPr lang="en"/>
              <a:t>According to our data, the 20 precincts with the highest amount of complaints </a:t>
            </a:r>
            <a:r>
              <a:rPr lang="en"/>
              <a:t>against</a:t>
            </a:r>
            <a:r>
              <a:rPr lang="en"/>
              <a:t> them are revealed in the table displayed from greatest to least </a:t>
            </a:r>
            <a:endParaRPr/>
          </a:p>
          <a:p>
            <a:pPr indent="-317500" lvl="0" marL="457200" rtl="0" algn="l">
              <a:spcBef>
                <a:spcPts val="0"/>
              </a:spcBef>
              <a:spcAft>
                <a:spcPts val="0"/>
              </a:spcAft>
              <a:buSzPts val="1400"/>
              <a:buChar char="●"/>
            </a:pPr>
            <a:r>
              <a:rPr lang="en"/>
              <a:t>With P</a:t>
            </a:r>
            <a:r>
              <a:rPr lang="en"/>
              <a:t>recinct 075</a:t>
            </a:r>
            <a:r>
              <a:rPr lang="en"/>
              <a:t> in first place with 3,891 complaints over the span of nine years</a:t>
            </a:r>
            <a:endParaRPr/>
          </a:p>
          <a:p>
            <a:pPr indent="-317500" lvl="0" marL="457200" rtl="0" algn="l">
              <a:spcBef>
                <a:spcPts val="0"/>
              </a:spcBef>
              <a:spcAft>
                <a:spcPts val="0"/>
              </a:spcAft>
              <a:buSzPts val="1400"/>
              <a:buChar char="●"/>
            </a:pPr>
            <a:r>
              <a:rPr lang="en"/>
              <a:t>The largest number of complaints received against one officer in that was 92 – 22 of those complaints </a:t>
            </a:r>
            <a:r>
              <a:rPr lang="en"/>
              <a:t>occurring</a:t>
            </a:r>
            <a:r>
              <a:rPr lang="en"/>
              <a:t> in one year (2015) (hispanic male)   </a:t>
            </a:r>
            <a:endParaRPr b="1"/>
          </a:p>
          <a:p>
            <a:pPr indent="-317500" lvl="0" marL="457200" rtl="0" algn="l">
              <a:spcBef>
                <a:spcPts val="0"/>
              </a:spcBef>
              <a:spcAft>
                <a:spcPts val="0"/>
              </a:spcAft>
              <a:buSzPts val="1400"/>
              <a:buChar char="●"/>
            </a:pPr>
            <a:r>
              <a:rPr lang="en"/>
              <a:t>Precinct 75 is located in Brooklyn, the second borough with the most amount of </a:t>
            </a:r>
            <a:r>
              <a:rPr lang="en"/>
              <a:t>complaints</a:t>
            </a:r>
            <a:r>
              <a:rPr lang="en"/>
              <a:t> </a:t>
            </a:r>
            <a:r>
              <a:rPr lang="en"/>
              <a:t>against</a:t>
            </a:r>
            <a:r>
              <a:rPr lang="en"/>
              <a:t> their precincts–</a:t>
            </a:r>
            <a:endParaRPr/>
          </a:p>
          <a:p>
            <a:pPr indent="-317500" lvl="0" marL="457200" rtl="0" algn="l">
              <a:spcBef>
                <a:spcPts val="0"/>
              </a:spcBef>
              <a:spcAft>
                <a:spcPts val="0"/>
              </a:spcAft>
              <a:buSzPts val="1400"/>
              <a:buChar char="●"/>
            </a:pPr>
            <a:r>
              <a:rPr lang="en"/>
              <a:t>The Bronx being in first place, with Manhattan and Queens in third place but significantly lower</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6871b6688b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6871b6688b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6871b6688b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6871b6688b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66021c04f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66021c04f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Looking further into </a:t>
            </a:r>
            <a:r>
              <a:rPr lang="en"/>
              <a:t>precinct</a:t>
            </a:r>
            <a:r>
              <a:rPr lang="en"/>
              <a:t> 075—</a:t>
            </a:r>
            <a:endParaRPr/>
          </a:p>
          <a:p>
            <a:pPr indent="-317500" lvl="0" marL="457200" rtl="0" algn="l">
              <a:spcBef>
                <a:spcPts val="0"/>
              </a:spcBef>
              <a:spcAft>
                <a:spcPts val="0"/>
              </a:spcAft>
              <a:buSzPts val="1400"/>
              <a:buChar char="●"/>
            </a:pPr>
            <a:r>
              <a:rPr lang="en"/>
              <a:t>The variation over the years show to only be slightly significant in 2011 at 579 complaints with the average # of reported incidents being estimated to &gt;500 yearly.</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top </a:t>
            </a:r>
            <a:r>
              <a:rPr lang="en"/>
              <a:t>precinct</a:t>
            </a:r>
            <a:r>
              <a:rPr lang="en"/>
              <a:t> and the complaints over 8 years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Font typeface="Proxima Nova"/>
              <a:buNone/>
              <a:defRPr sz="4800">
                <a:latin typeface="Proxima Nova"/>
                <a:ea typeface="Proxima Nova"/>
                <a:cs typeface="Proxima Nova"/>
                <a:sym typeface="Proxima Nova"/>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2" name="Google Shape;12;p2"/>
          <p:cNvSpPr txBox="1"/>
          <p:nvPr>
            <p:ph idx="1" type="subTitle"/>
          </p:nvPr>
        </p:nvSpPr>
        <p:spPr>
          <a:xfrm>
            <a:off x="685800" y="2840054"/>
            <a:ext cx="7772400" cy="78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Font typeface="Proxima Nova"/>
              <a:buNone/>
              <a:defRPr>
                <a:solidFill>
                  <a:schemeClr val="dk2"/>
                </a:solidFill>
                <a:latin typeface="Proxima Nova"/>
                <a:ea typeface="Proxima Nova"/>
                <a:cs typeface="Proxima Nova"/>
                <a:sym typeface="Proxima Nova"/>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p:txBody>
      </p:sp>
      <p:pic>
        <p:nvPicPr>
          <p:cNvPr id="13" name="Google Shape;13;p2"/>
          <p:cNvPicPr preferRelativeResize="0"/>
          <p:nvPr/>
        </p:nvPicPr>
        <p:blipFill>
          <a:blip r:embed="rId2">
            <a:alphaModFix/>
          </a:blip>
          <a:stretch>
            <a:fillRect/>
          </a:stretch>
        </p:blipFill>
        <p:spPr>
          <a:xfrm>
            <a:off x="8401052" y="4694021"/>
            <a:ext cx="675724" cy="313099"/>
          </a:xfrm>
          <a:prstGeom prst="rect">
            <a:avLst/>
          </a:prstGeom>
          <a:noFill/>
          <a:ln>
            <a:noFill/>
          </a:ln>
        </p:spPr>
      </p:pic>
      <p:cxnSp>
        <p:nvCxnSpPr>
          <p:cNvPr id="14" name="Google Shape;14;p2"/>
          <p:cNvCxnSpPr/>
          <p:nvPr/>
        </p:nvCxnSpPr>
        <p:spPr>
          <a:xfrm>
            <a:off x="0" y="5107925"/>
            <a:ext cx="9144000" cy="0"/>
          </a:xfrm>
          <a:prstGeom prst="straightConnector1">
            <a:avLst/>
          </a:prstGeom>
          <a:noFill/>
          <a:ln cap="flat" cmpd="sng" w="76200">
            <a:solidFill>
              <a:srgbClr val="434343"/>
            </a:solidFill>
            <a:prstDash val="solid"/>
            <a:round/>
            <a:headEnd len="med" w="med" type="none"/>
            <a:tailEnd len="med" w="med" type="none"/>
          </a:ln>
        </p:spPr>
      </p:cxnSp>
      <p:sp>
        <p:nvSpPr>
          <p:cNvPr id="15" name="Google Shape;15;p2"/>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lvl1pPr lvl="0" rtl="0" algn="r">
              <a:buNone/>
              <a:defRPr b="1" sz="1200">
                <a:solidFill>
                  <a:schemeClr val="dk1"/>
                </a:solidFill>
                <a:latin typeface="Proxima Nova"/>
                <a:ea typeface="Proxima Nova"/>
                <a:cs typeface="Proxima Nova"/>
                <a:sym typeface="Proxima Nova"/>
              </a:defRPr>
            </a:lvl1pPr>
            <a:lvl2pPr lvl="1" rtl="0" algn="r">
              <a:buNone/>
              <a:defRPr b="1" sz="1200">
                <a:solidFill>
                  <a:schemeClr val="dk1"/>
                </a:solidFill>
                <a:latin typeface="Proxima Nova"/>
                <a:ea typeface="Proxima Nova"/>
                <a:cs typeface="Proxima Nova"/>
                <a:sym typeface="Proxima Nova"/>
              </a:defRPr>
            </a:lvl2pPr>
            <a:lvl3pPr lvl="2" rtl="0" algn="r">
              <a:buNone/>
              <a:defRPr b="1" sz="1200">
                <a:solidFill>
                  <a:schemeClr val="dk1"/>
                </a:solidFill>
                <a:latin typeface="Proxima Nova"/>
                <a:ea typeface="Proxima Nova"/>
                <a:cs typeface="Proxima Nova"/>
                <a:sym typeface="Proxima Nova"/>
              </a:defRPr>
            </a:lvl3pPr>
            <a:lvl4pPr lvl="3" rtl="0" algn="r">
              <a:buNone/>
              <a:defRPr b="1" sz="1200">
                <a:solidFill>
                  <a:schemeClr val="dk1"/>
                </a:solidFill>
                <a:latin typeface="Proxima Nova"/>
                <a:ea typeface="Proxima Nova"/>
                <a:cs typeface="Proxima Nova"/>
                <a:sym typeface="Proxima Nova"/>
              </a:defRPr>
            </a:lvl4pPr>
            <a:lvl5pPr lvl="4" rtl="0" algn="r">
              <a:buNone/>
              <a:defRPr b="1" sz="1200">
                <a:solidFill>
                  <a:schemeClr val="dk1"/>
                </a:solidFill>
                <a:latin typeface="Proxima Nova"/>
                <a:ea typeface="Proxima Nova"/>
                <a:cs typeface="Proxima Nova"/>
                <a:sym typeface="Proxima Nova"/>
              </a:defRPr>
            </a:lvl5pPr>
            <a:lvl6pPr lvl="5" rtl="0" algn="r">
              <a:buNone/>
              <a:defRPr b="1" sz="1200">
                <a:solidFill>
                  <a:schemeClr val="dk1"/>
                </a:solidFill>
                <a:latin typeface="Proxima Nova"/>
                <a:ea typeface="Proxima Nova"/>
                <a:cs typeface="Proxima Nova"/>
                <a:sym typeface="Proxima Nova"/>
              </a:defRPr>
            </a:lvl6pPr>
            <a:lvl7pPr lvl="6" rtl="0" algn="r">
              <a:buNone/>
              <a:defRPr b="1" sz="1200">
                <a:solidFill>
                  <a:schemeClr val="dk1"/>
                </a:solidFill>
                <a:latin typeface="Proxima Nova"/>
                <a:ea typeface="Proxima Nova"/>
                <a:cs typeface="Proxima Nova"/>
                <a:sym typeface="Proxima Nova"/>
              </a:defRPr>
            </a:lvl7pPr>
            <a:lvl8pPr lvl="7" rtl="0" algn="r">
              <a:buNone/>
              <a:defRPr b="1" sz="1200">
                <a:solidFill>
                  <a:schemeClr val="dk1"/>
                </a:solidFill>
                <a:latin typeface="Proxima Nova"/>
                <a:ea typeface="Proxima Nova"/>
                <a:cs typeface="Proxima Nova"/>
                <a:sym typeface="Proxima Nova"/>
              </a:defRPr>
            </a:lvl8pPr>
            <a:lvl9pPr lvl="8" rtl="0" algn="r">
              <a:buNone/>
              <a:defRPr b="1" sz="12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3366FF"/>
                </a:solidFill>
              </a:rPr>
              <a:t>co</a:t>
            </a:r>
            <a:r>
              <a:rPr lang="en"/>
              <a:t>opcareers.org</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 name="Shape 64"/>
        <p:cNvGrpSpPr/>
        <p:nvPr/>
      </p:nvGrpSpPr>
      <p:grpSpPr>
        <a:xfrm>
          <a:off x="0" y="0"/>
          <a:ext cx="0" cy="0"/>
          <a:chOff x="0" y="0"/>
          <a:chExt cx="0" cy="0"/>
        </a:xfrm>
      </p:grpSpPr>
      <p:sp>
        <p:nvSpPr>
          <p:cNvPr id="65" name="Google Shape;65;p1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Font typeface="Proxima Nova"/>
              <a:buNone/>
              <a:defRPr>
                <a:latin typeface="Proxima Nova"/>
                <a:ea typeface="Proxima Nova"/>
                <a:cs typeface="Proxima Nova"/>
                <a:sym typeface="Proxima Nova"/>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pic>
        <p:nvPicPr>
          <p:cNvPr id="66" name="Google Shape;66;p11"/>
          <p:cNvPicPr preferRelativeResize="0"/>
          <p:nvPr/>
        </p:nvPicPr>
        <p:blipFill>
          <a:blip r:embed="rId2">
            <a:alphaModFix/>
          </a:blip>
          <a:stretch>
            <a:fillRect/>
          </a:stretch>
        </p:blipFill>
        <p:spPr>
          <a:xfrm>
            <a:off x="8401052" y="4694021"/>
            <a:ext cx="675724" cy="313099"/>
          </a:xfrm>
          <a:prstGeom prst="rect">
            <a:avLst/>
          </a:prstGeom>
          <a:noFill/>
          <a:ln>
            <a:noFill/>
          </a:ln>
        </p:spPr>
      </p:pic>
      <p:sp>
        <p:nvSpPr>
          <p:cNvPr id="67" name="Google Shape;67;p11"/>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lvl1pPr lvl="0" rtl="0" algn="r">
              <a:buNone/>
              <a:defRPr b="1" sz="1200">
                <a:solidFill>
                  <a:schemeClr val="dk1"/>
                </a:solidFill>
                <a:latin typeface="Proxima Nova"/>
                <a:ea typeface="Proxima Nova"/>
                <a:cs typeface="Proxima Nova"/>
                <a:sym typeface="Proxima Nova"/>
              </a:defRPr>
            </a:lvl1pPr>
            <a:lvl2pPr lvl="1" rtl="0" algn="r">
              <a:buNone/>
              <a:defRPr b="1" sz="1200">
                <a:solidFill>
                  <a:schemeClr val="dk1"/>
                </a:solidFill>
                <a:latin typeface="Proxima Nova"/>
                <a:ea typeface="Proxima Nova"/>
                <a:cs typeface="Proxima Nova"/>
                <a:sym typeface="Proxima Nova"/>
              </a:defRPr>
            </a:lvl2pPr>
            <a:lvl3pPr lvl="2" rtl="0" algn="r">
              <a:buNone/>
              <a:defRPr b="1" sz="1200">
                <a:solidFill>
                  <a:schemeClr val="dk1"/>
                </a:solidFill>
                <a:latin typeface="Proxima Nova"/>
                <a:ea typeface="Proxima Nova"/>
                <a:cs typeface="Proxima Nova"/>
                <a:sym typeface="Proxima Nova"/>
              </a:defRPr>
            </a:lvl3pPr>
            <a:lvl4pPr lvl="3" rtl="0" algn="r">
              <a:buNone/>
              <a:defRPr b="1" sz="1200">
                <a:solidFill>
                  <a:schemeClr val="dk1"/>
                </a:solidFill>
                <a:latin typeface="Proxima Nova"/>
                <a:ea typeface="Proxima Nova"/>
                <a:cs typeface="Proxima Nova"/>
                <a:sym typeface="Proxima Nova"/>
              </a:defRPr>
            </a:lvl4pPr>
            <a:lvl5pPr lvl="4" rtl="0" algn="r">
              <a:buNone/>
              <a:defRPr b="1" sz="1200">
                <a:solidFill>
                  <a:schemeClr val="dk1"/>
                </a:solidFill>
                <a:latin typeface="Proxima Nova"/>
                <a:ea typeface="Proxima Nova"/>
                <a:cs typeface="Proxima Nova"/>
                <a:sym typeface="Proxima Nova"/>
              </a:defRPr>
            </a:lvl5pPr>
            <a:lvl6pPr lvl="5" rtl="0" algn="r">
              <a:buNone/>
              <a:defRPr b="1" sz="1200">
                <a:solidFill>
                  <a:schemeClr val="dk1"/>
                </a:solidFill>
                <a:latin typeface="Proxima Nova"/>
                <a:ea typeface="Proxima Nova"/>
                <a:cs typeface="Proxima Nova"/>
                <a:sym typeface="Proxima Nova"/>
              </a:defRPr>
            </a:lvl6pPr>
            <a:lvl7pPr lvl="6" rtl="0" algn="r">
              <a:buNone/>
              <a:defRPr b="1" sz="1200">
                <a:solidFill>
                  <a:schemeClr val="dk1"/>
                </a:solidFill>
                <a:latin typeface="Proxima Nova"/>
                <a:ea typeface="Proxima Nova"/>
                <a:cs typeface="Proxima Nova"/>
                <a:sym typeface="Proxima Nova"/>
              </a:defRPr>
            </a:lvl7pPr>
            <a:lvl8pPr lvl="7" rtl="0" algn="r">
              <a:buNone/>
              <a:defRPr b="1" sz="1200">
                <a:solidFill>
                  <a:schemeClr val="dk1"/>
                </a:solidFill>
                <a:latin typeface="Proxima Nova"/>
                <a:ea typeface="Proxima Nova"/>
                <a:cs typeface="Proxima Nova"/>
                <a:sym typeface="Proxima Nova"/>
              </a:defRPr>
            </a:lvl8pPr>
            <a:lvl9pPr lvl="8" rtl="0" algn="r">
              <a:buNone/>
              <a:defRPr b="1" sz="12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3366FF"/>
                </a:solidFill>
              </a:rPr>
              <a:t>co</a:t>
            </a:r>
            <a:r>
              <a:rPr lang="en"/>
              <a:t>opcareers.org</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TOC">
  <p:cSld name="TITLE_ONLY_1">
    <p:spTree>
      <p:nvGrpSpPr>
        <p:cNvPr id="68" name="Shape 68"/>
        <p:cNvGrpSpPr/>
        <p:nvPr/>
      </p:nvGrpSpPr>
      <p:grpSpPr>
        <a:xfrm>
          <a:off x="0" y="0"/>
          <a:ext cx="0" cy="0"/>
          <a:chOff x="0" y="0"/>
          <a:chExt cx="0" cy="0"/>
        </a:xfrm>
      </p:grpSpPr>
      <p:sp>
        <p:nvSpPr>
          <p:cNvPr id="69" name="Google Shape;69;p1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Font typeface="Proxima Nova"/>
              <a:buNone/>
              <a:defRPr>
                <a:latin typeface="Proxima Nova"/>
                <a:ea typeface="Proxima Nova"/>
                <a:cs typeface="Proxima Nova"/>
                <a:sym typeface="Proxima Nova"/>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pic>
        <p:nvPicPr>
          <p:cNvPr id="70" name="Google Shape;70;p12"/>
          <p:cNvPicPr preferRelativeResize="0"/>
          <p:nvPr/>
        </p:nvPicPr>
        <p:blipFill>
          <a:blip r:embed="rId2">
            <a:alphaModFix/>
          </a:blip>
          <a:stretch>
            <a:fillRect/>
          </a:stretch>
        </p:blipFill>
        <p:spPr>
          <a:xfrm>
            <a:off x="8401052" y="4694021"/>
            <a:ext cx="675724" cy="313099"/>
          </a:xfrm>
          <a:prstGeom prst="rect">
            <a:avLst/>
          </a:prstGeom>
          <a:noFill/>
          <a:ln>
            <a:noFill/>
          </a:ln>
        </p:spPr>
      </p:pic>
      <p:sp>
        <p:nvSpPr>
          <p:cNvPr id="71" name="Google Shape;71;p12"/>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lvl1pPr lvl="0" rtl="0" algn="r">
              <a:buNone/>
              <a:defRPr b="1" sz="1200">
                <a:solidFill>
                  <a:schemeClr val="dk1"/>
                </a:solidFill>
                <a:latin typeface="Proxima Nova"/>
                <a:ea typeface="Proxima Nova"/>
                <a:cs typeface="Proxima Nova"/>
                <a:sym typeface="Proxima Nova"/>
              </a:defRPr>
            </a:lvl1pPr>
            <a:lvl2pPr lvl="1" rtl="0" algn="r">
              <a:buNone/>
              <a:defRPr b="1" sz="1200">
                <a:solidFill>
                  <a:schemeClr val="dk1"/>
                </a:solidFill>
                <a:latin typeface="Proxima Nova"/>
                <a:ea typeface="Proxima Nova"/>
                <a:cs typeface="Proxima Nova"/>
                <a:sym typeface="Proxima Nova"/>
              </a:defRPr>
            </a:lvl2pPr>
            <a:lvl3pPr lvl="2" rtl="0" algn="r">
              <a:buNone/>
              <a:defRPr b="1" sz="1200">
                <a:solidFill>
                  <a:schemeClr val="dk1"/>
                </a:solidFill>
                <a:latin typeface="Proxima Nova"/>
                <a:ea typeface="Proxima Nova"/>
                <a:cs typeface="Proxima Nova"/>
                <a:sym typeface="Proxima Nova"/>
              </a:defRPr>
            </a:lvl3pPr>
            <a:lvl4pPr lvl="3" rtl="0" algn="r">
              <a:buNone/>
              <a:defRPr b="1" sz="1200">
                <a:solidFill>
                  <a:schemeClr val="dk1"/>
                </a:solidFill>
                <a:latin typeface="Proxima Nova"/>
                <a:ea typeface="Proxima Nova"/>
                <a:cs typeface="Proxima Nova"/>
                <a:sym typeface="Proxima Nova"/>
              </a:defRPr>
            </a:lvl4pPr>
            <a:lvl5pPr lvl="4" rtl="0" algn="r">
              <a:buNone/>
              <a:defRPr b="1" sz="1200">
                <a:solidFill>
                  <a:schemeClr val="dk1"/>
                </a:solidFill>
                <a:latin typeface="Proxima Nova"/>
                <a:ea typeface="Proxima Nova"/>
                <a:cs typeface="Proxima Nova"/>
                <a:sym typeface="Proxima Nova"/>
              </a:defRPr>
            </a:lvl5pPr>
            <a:lvl6pPr lvl="5" rtl="0" algn="r">
              <a:buNone/>
              <a:defRPr b="1" sz="1200">
                <a:solidFill>
                  <a:schemeClr val="dk1"/>
                </a:solidFill>
                <a:latin typeface="Proxima Nova"/>
                <a:ea typeface="Proxima Nova"/>
                <a:cs typeface="Proxima Nova"/>
                <a:sym typeface="Proxima Nova"/>
              </a:defRPr>
            </a:lvl6pPr>
            <a:lvl7pPr lvl="6" rtl="0" algn="r">
              <a:buNone/>
              <a:defRPr b="1" sz="1200">
                <a:solidFill>
                  <a:schemeClr val="dk1"/>
                </a:solidFill>
                <a:latin typeface="Proxima Nova"/>
                <a:ea typeface="Proxima Nova"/>
                <a:cs typeface="Proxima Nova"/>
                <a:sym typeface="Proxima Nova"/>
              </a:defRPr>
            </a:lvl7pPr>
            <a:lvl8pPr lvl="7" rtl="0" algn="r">
              <a:buNone/>
              <a:defRPr b="1" sz="1200">
                <a:solidFill>
                  <a:schemeClr val="dk1"/>
                </a:solidFill>
                <a:latin typeface="Proxima Nova"/>
                <a:ea typeface="Proxima Nova"/>
                <a:cs typeface="Proxima Nova"/>
                <a:sym typeface="Proxima Nova"/>
              </a:defRPr>
            </a:lvl8pPr>
            <a:lvl9pPr lvl="8" rtl="0" algn="r">
              <a:buNone/>
              <a:defRPr b="1" sz="12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3366FF"/>
                </a:solidFill>
              </a:rPr>
              <a:t>co</a:t>
            </a:r>
            <a:r>
              <a:rPr lang="en"/>
              <a:t>opcareers.org</a:t>
            </a:r>
            <a:endParaRPr/>
          </a:p>
        </p:txBody>
      </p:sp>
      <p:sp>
        <p:nvSpPr>
          <p:cNvPr id="72" name="Google Shape;72;p12"/>
          <p:cNvSpPr txBox="1"/>
          <p:nvPr>
            <p:ph idx="1" type="subTitle"/>
          </p:nvPr>
        </p:nvSpPr>
        <p:spPr>
          <a:xfrm>
            <a:off x="567900" y="1188700"/>
            <a:ext cx="7113000" cy="553200"/>
          </a:xfrm>
          <a:prstGeom prst="rect">
            <a:avLst/>
          </a:prstGeom>
          <a:solidFill>
            <a:srgbClr val="CC0000"/>
          </a:solidFill>
        </p:spPr>
        <p:txBody>
          <a:bodyPr anchorCtr="0" anchor="ctr" bIns="91425" lIns="91425" spcFirstLastPara="1" rIns="91425" wrap="square" tIns="91425">
            <a:noAutofit/>
          </a:bodyPr>
          <a:lstStyle>
            <a:lvl1pPr lvl="0">
              <a:spcBef>
                <a:spcPts val="600"/>
              </a:spcBef>
              <a:spcAft>
                <a:spcPts val="0"/>
              </a:spcAft>
              <a:buNone/>
              <a:defRPr b="1" sz="1800">
                <a:solidFill>
                  <a:srgbClr val="FFFFFF"/>
                </a:solidFill>
              </a:defRPr>
            </a:lvl1pPr>
            <a:lvl2pPr lvl="1">
              <a:spcBef>
                <a:spcPts val="600"/>
              </a:spcBef>
              <a:spcAft>
                <a:spcPts val="0"/>
              </a:spcAft>
              <a:buNone/>
              <a:defRPr/>
            </a:lvl2pPr>
            <a:lvl3pPr lvl="2">
              <a:spcBef>
                <a:spcPts val="600"/>
              </a:spcBef>
              <a:spcAft>
                <a:spcPts val="0"/>
              </a:spcAft>
              <a:buNone/>
              <a:defRPr/>
            </a:lvl3pPr>
            <a:lvl4pPr lvl="3">
              <a:spcBef>
                <a:spcPts val="600"/>
              </a:spcBef>
              <a:spcAft>
                <a:spcPts val="0"/>
              </a:spcAft>
              <a:buNone/>
              <a:defRPr/>
            </a:lvl4pPr>
            <a:lvl5pPr lvl="4">
              <a:spcBef>
                <a:spcPts val="600"/>
              </a:spcBef>
              <a:spcAft>
                <a:spcPts val="0"/>
              </a:spcAft>
              <a:buNone/>
              <a:defRPr/>
            </a:lvl5pPr>
            <a:lvl6pPr lvl="5">
              <a:spcBef>
                <a:spcPts val="600"/>
              </a:spcBef>
              <a:spcAft>
                <a:spcPts val="0"/>
              </a:spcAft>
              <a:buNone/>
              <a:defRPr/>
            </a:lvl6pPr>
            <a:lvl7pPr lvl="6">
              <a:spcBef>
                <a:spcPts val="600"/>
              </a:spcBef>
              <a:spcAft>
                <a:spcPts val="0"/>
              </a:spcAft>
              <a:buNone/>
              <a:defRPr/>
            </a:lvl7pPr>
            <a:lvl8pPr lvl="7">
              <a:spcBef>
                <a:spcPts val="600"/>
              </a:spcBef>
              <a:spcAft>
                <a:spcPts val="0"/>
              </a:spcAft>
              <a:buNone/>
              <a:defRPr/>
            </a:lvl8pPr>
            <a:lvl9pPr lvl="8">
              <a:spcBef>
                <a:spcPts val="600"/>
              </a:spcBef>
              <a:spcAft>
                <a:spcPts val="0"/>
              </a:spcAft>
              <a:buNone/>
              <a:defRPr/>
            </a:lvl9pPr>
          </a:lstStyle>
          <a:p/>
        </p:txBody>
      </p:sp>
      <p:sp>
        <p:nvSpPr>
          <p:cNvPr id="73" name="Google Shape;73;p12"/>
          <p:cNvSpPr txBox="1"/>
          <p:nvPr>
            <p:ph idx="2" type="subTitle"/>
          </p:nvPr>
        </p:nvSpPr>
        <p:spPr>
          <a:xfrm>
            <a:off x="567900" y="1895510"/>
            <a:ext cx="7113000" cy="553200"/>
          </a:xfrm>
          <a:prstGeom prst="rect">
            <a:avLst/>
          </a:prstGeom>
          <a:solidFill>
            <a:srgbClr val="FFCC00"/>
          </a:solidFill>
        </p:spPr>
        <p:txBody>
          <a:bodyPr anchorCtr="0" anchor="ctr" bIns="91425" lIns="91425" spcFirstLastPara="1" rIns="91425" wrap="square" tIns="91425">
            <a:noAutofit/>
          </a:bodyPr>
          <a:lstStyle>
            <a:lvl1pPr lvl="0" rtl="0">
              <a:spcBef>
                <a:spcPts val="600"/>
              </a:spcBef>
              <a:spcAft>
                <a:spcPts val="0"/>
              </a:spcAft>
              <a:buNone/>
              <a:defRPr b="1" sz="1800">
                <a:solidFill>
                  <a:srgbClr val="FFFFFF"/>
                </a:solidFill>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
        <p:nvSpPr>
          <p:cNvPr id="74" name="Google Shape;74;p12"/>
          <p:cNvSpPr txBox="1"/>
          <p:nvPr>
            <p:ph idx="3" type="subTitle"/>
          </p:nvPr>
        </p:nvSpPr>
        <p:spPr>
          <a:xfrm>
            <a:off x="567900" y="2607171"/>
            <a:ext cx="7113000" cy="553200"/>
          </a:xfrm>
          <a:prstGeom prst="rect">
            <a:avLst/>
          </a:prstGeom>
          <a:solidFill>
            <a:srgbClr val="009900"/>
          </a:solidFill>
        </p:spPr>
        <p:txBody>
          <a:bodyPr anchorCtr="0" anchor="ctr" bIns="91425" lIns="91425" spcFirstLastPara="1" rIns="91425" wrap="square" tIns="91425">
            <a:noAutofit/>
          </a:bodyPr>
          <a:lstStyle>
            <a:lvl1pPr lvl="0" rtl="0">
              <a:spcBef>
                <a:spcPts val="600"/>
              </a:spcBef>
              <a:spcAft>
                <a:spcPts val="0"/>
              </a:spcAft>
              <a:buNone/>
              <a:defRPr b="1" sz="1800">
                <a:solidFill>
                  <a:srgbClr val="FFFFFF"/>
                </a:solidFill>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
        <p:nvSpPr>
          <p:cNvPr id="75" name="Google Shape;75;p12"/>
          <p:cNvSpPr txBox="1"/>
          <p:nvPr>
            <p:ph idx="4" type="subTitle"/>
          </p:nvPr>
        </p:nvSpPr>
        <p:spPr>
          <a:xfrm>
            <a:off x="567900" y="3318831"/>
            <a:ext cx="7113000" cy="553200"/>
          </a:xfrm>
          <a:prstGeom prst="rect">
            <a:avLst/>
          </a:prstGeom>
          <a:solidFill>
            <a:srgbClr val="3366FF"/>
          </a:solidFill>
        </p:spPr>
        <p:txBody>
          <a:bodyPr anchorCtr="0" anchor="ctr" bIns="91425" lIns="91425" spcFirstLastPara="1" rIns="91425" wrap="square" tIns="91425">
            <a:noAutofit/>
          </a:bodyPr>
          <a:lstStyle>
            <a:lvl1pPr lvl="0" rtl="0">
              <a:spcBef>
                <a:spcPts val="600"/>
              </a:spcBef>
              <a:spcAft>
                <a:spcPts val="0"/>
              </a:spcAft>
              <a:buNone/>
              <a:defRPr b="1" sz="1800">
                <a:solidFill>
                  <a:srgbClr val="FFFFFF"/>
                </a:solidFill>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
        <p:nvSpPr>
          <p:cNvPr id="76" name="Google Shape;76;p12"/>
          <p:cNvSpPr txBox="1"/>
          <p:nvPr>
            <p:ph idx="5" type="subTitle"/>
          </p:nvPr>
        </p:nvSpPr>
        <p:spPr>
          <a:xfrm>
            <a:off x="567900" y="4030501"/>
            <a:ext cx="7113000" cy="553200"/>
          </a:xfrm>
          <a:prstGeom prst="rect">
            <a:avLst/>
          </a:prstGeom>
          <a:solidFill>
            <a:srgbClr val="9900FF"/>
          </a:solidFill>
        </p:spPr>
        <p:txBody>
          <a:bodyPr anchorCtr="0" anchor="ctr" bIns="91425" lIns="91425" spcFirstLastPara="1" rIns="91425" wrap="square" tIns="91425">
            <a:noAutofit/>
          </a:bodyPr>
          <a:lstStyle>
            <a:lvl1pPr lvl="0" rtl="0">
              <a:spcBef>
                <a:spcPts val="600"/>
              </a:spcBef>
              <a:spcAft>
                <a:spcPts val="0"/>
              </a:spcAft>
              <a:buNone/>
              <a:defRPr b="1" sz="1800">
                <a:solidFill>
                  <a:srgbClr val="FFFFFF"/>
                </a:solidFill>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7" name="Shape 77"/>
        <p:cNvGrpSpPr/>
        <p:nvPr/>
      </p:nvGrpSpPr>
      <p:grpSpPr>
        <a:xfrm>
          <a:off x="0" y="0"/>
          <a:ext cx="0" cy="0"/>
          <a:chOff x="0" y="0"/>
          <a:chExt cx="0" cy="0"/>
        </a:xfrm>
      </p:grpSpPr>
      <p:sp>
        <p:nvSpPr>
          <p:cNvPr id="78" name="Google Shape;78;p13"/>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rtl="0" algn="ctr">
              <a:spcBef>
                <a:spcPts val="400"/>
              </a:spcBef>
              <a:spcAft>
                <a:spcPts val="0"/>
              </a:spcAft>
              <a:buSzPts val="1800"/>
              <a:buNone/>
              <a:defRPr sz="1800"/>
            </a:lvl1pPr>
          </a:lstStyle>
          <a:p/>
        </p:txBody>
      </p:sp>
      <p:pic>
        <p:nvPicPr>
          <p:cNvPr id="79" name="Google Shape;79;p13"/>
          <p:cNvPicPr preferRelativeResize="0"/>
          <p:nvPr/>
        </p:nvPicPr>
        <p:blipFill>
          <a:blip r:embed="rId2">
            <a:alphaModFix/>
          </a:blip>
          <a:stretch>
            <a:fillRect/>
          </a:stretch>
        </p:blipFill>
        <p:spPr>
          <a:xfrm>
            <a:off x="8401052" y="4694021"/>
            <a:ext cx="675724" cy="313099"/>
          </a:xfrm>
          <a:prstGeom prst="rect">
            <a:avLst/>
          </a:prstGeom>
          <a:noFill/>
          <a:ln>
            <a:noFill/>
          </a:ln>
        </p:spPr>
      </p:pic>
      <p:sp>
        <p:nvSpPr>
          <p:cNvPr id="80" name="Google Shape;80;p13"/>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lvl1pPr lvl="0" rtl="0" algn="r">
              <a:buNone/>
              <a:defRPr b="1" sz="1200">
                <a:solidFill>
                  <a:schemeClr val="dk1"/>
                </a:solidFill>
                <a:latin typeface="Proxima Nova"/>
                <a:ea typeface="Proxima Nova"/>
                <a:cs typeface="Proxima Nova"/>
                <a:sym typeface="Proxima Nova"/>
              </a:defRPr>
            </a:lvl1pPr>
            <a:lvl2pPr lvl="1" rtl="0" algn="r">
              <a:buNone/>
              <a:defRPr b="1" sz="1200">
                <a:solidFill>
                  <a:schemeClr val="dk1"/>
                </a:solidFill>
                <a:latin typeface="Proxima Nova"/>
                <a:ea typeface="Proxima Nova"/>
                <a:cs typeface="Proxima Nova"/>
                <a:sym typeface="Proxima Nova"/>
              </a:defRPr>
            </a:lvl2pPr>
            <a:lvl3pPr lvl="2" rtl="0" algn="r">
              <a:buNone/>
              <a:defRPr b="1" sz="1200">
                <a:solidFill>
                  <a:schemeClr val="dk1"/>
                </a:solidFill>
                <a:latin typeface="Proxima Nova"/>
                <a:ea typeface="Proxima Nova"/>
                <a:cs typeface="Proxima Nova"/>
                <a:sym typeface="Proxima Nova"/>
              </a:defRPr>
            </a:lvl3pPr>
            <a:lvl4pPr lvl="3" rtl="0" algn="r">
              <a:buNone/>
              <a:defRPr b="1" sz="1200">
                <a:solidFill>
                  <a:schemeClr val="dk1"/>
                </a:solidFill>
                <a:latin typeface="Proxima Nova"/>
                <a:ea typeface="Proxima Nova"/>
                <a:cs typeface="Proxima Nova"/>
                <a:sym typeface="Proxima Nova"/>
              </a:defRPr>
            </a:lvl4pPr>
            <a:lvl5pPr lvl="4" rtl="0" algn="r">
              <a:buNone/>
              <a:defRPr b="1" sz="1200">
                <a:solidFill>
                  <a:schemeClr val="dk1"/>
                </a:solidFill>
                <a:latin typeface="Proxima Nova"/>
                <a:ea typeface="Proxima Nova"/>
                <a:cs typeface="Proxima Nova"/>
                <a:sym typeface="Proxima Nova"/>
              </a:defRPr>
            </a:lvl5pPr>
            <a:lvl6pPr lvl="5" rtl="0" algn="r">
              <a:buNone/>
              <a:defRPr b="1" sz="1200">
                <a:solidFill>
                  <a:schemeClr val="dk1"/>
                </a:solidFill>
                <a:latin typeface="Proxima Nova"/>
                <a:ea typeface="Proxima Nova"/>
                <a:cs typeface="Proxima Nova"/>
                <a:sym typeface="Proxima Nova"/>
              </a:defRPr>
            </a:lvl6pPr>
            <a:lvl7pPr lvl="6" rtl="0" algn="r">
              <a:buNone/>
              <a:defRPr b="1" sz="1200">
                <a:solidFill>
                  <a:schemeClr val="dk1"/>
                </a:solidFill>
                <a:latin typeface="Proxima Nova"/>
                <a:ea typeface="Proxima Nova"/>
                <a:cs typeface="Proxima Nova"/>
                <a:sym typeface="Proxima Nova"/>
              </a:defRPr>
            </a:lvl7pPr>
            <a:lvl8pPr lvl="7" rtl="0" algn="r">
              <a:buNone/>
              <a:defRPr b="1" sz="1200">
                <a:solidFill>
                  <a:schemeClr val="dk1"/>
                </a:solidFill>
                <a:latin typeface="Proxima Nova"/>
                <a:ea typeface="Proxima Nova"/>
                <a:cs typeface="Proxima Nova"/>
                <a:sym typeface="Proxima Nova"/>
              </a:defRPr>
            </a:lvl8pPr>
            <a:lvl9pPr lvl="8" rtl="0" algn="r">
              <a:buNone/>
              <a:defRPr b="1" sz="12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3366FF"/>
                </a:solidFill>
              </a:rPr>
              <a:t>co</a:t>
            </a:r>
            <a:r>
              <a:rPr lang="en"/>
              <a:t>opcareers.org</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1" name="Shape 81"/>
        <p:cNvGrpSpPr/>
        <p:nvPr/>
      </p:nvGrpSpPr>
      <p:grpSpPr>
        <a:xfrm>
          <a:off x="0" y="0"/>
          <a:ext cx="0" cy="0"/>
          <a:chOff x="0" y="0"/>
          <a:chExt cx="0" cy="0"/>
        </a:xfrm>
      </p:grpSpPr>
      <p:sp>
        <p:nvSpPr>
          <p:cNvPr id="82" name="Google Shape;82;p14"/>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lvl1pPr lvl="0" rtl="0" algn="r">
              <a:buNone/>
              <a:defRPr b="1" sz="1200">
                <a:solidFill>
                  <a:schemeClr val="dk1"/>
                </a:solidFill>
                <a:latin typeface="Proxima Nova"/>
                <a:ea typeface="Proxima Nova"/>
                <a:cs typeface="Proxima Nova"/>
                <a:sym typeface="Proxima Nova"/>
              </a:defRPr>
            </a:lvl1pPr>
            <a:lvl2pPr lvl="1" rtl="0" algn="r">
              <a:buNone/>
              <a:defRPr b="1" sz="1200">
                <a:solidFill>
                  <a:schemeClr val="dk1"/>
                </a:solidFill>
                <a:latin typeface="Proxima Nova"/>
                <a:ea typeface="Proxima Nova"/>
                <a:cs typeface="Proxima Nova"/>
                <a:sym typeface="Proxima Nova"/>
              </a:defRPr>
            </a:lvl2pPr>
            <a:lvl3pPr lvl="2" rtl="0" algn="r">
              <a:buNone/>
              <a:defRPr b="1" sz="1200">
                <a:solidFill>
                  <a:schemeClr val="dk1"/>
                </a:solidFill>
                <a:latin typeface="Proxima Nova"/>
                <a:ea typeface="Proxima Nova"/>
                <a:cs typeface="Proxima Nova"/>
                <a:sym typeface="Proxima Nova"/>
              </a:defRPr>
            </a:lvl3pPr>
            <a:lvl4pPr lvl="3" rtl="0" algn="r">
              <a:buNone/>
              <a:defRPr b="1" sz="1200">
                <a:solidFill>
                  <a:schemeClr val="dk1"/>
                </a:solidFill>
                <a:latin typeface="Proxima Nova"/>
                <a:ea typeface="Proxima Nova"/>
                <a:cs typeface="Proxima Nova"/>
                <a:sym typeface="Proxima Nova"/>
              </a:defRPr>
            </a:lvl4pPr>
            <a:lvl5pPr lvl="4" rtl="0" algn="r">
              <a:buNone/>
              <a:defRPr b="1" sz="1200">
                <a:solidFill>
                  <a:schemeClr val="dk1"/>
                </a:solidFill>
                <a:latin typeface="Proxima Nova"/>
                <a:ea typeface="Proxima Nova"/>
                <a:cs typeface="Proxima Nova"/>
                <a:sym typeface="Proxima Nova"/>
              </a:defRPr>
            </a:lvl5pPr>
            <a:lvl6pPr lvl="5" rtl="0" algn="r">
              <a:buNone/>
              <a:defRPr b="1" sz="1200">
                <a:solidFill>
                  <a:schemeClr val="dk1"/>
                </a:solidFill>
                <a:latin typeface="Proxima Nova"/>
                <a:ea typeface="Proxima Nova"/>
                <a:cs typeface="Proxima Nova"/>
                <a:sym typeface="Proxima Nova"/>
              </a:defRPr>
            </a:lvl6pPr>
            <a:lvl7pPr lvl="6" rtl="0" algn="r">
              <a:buNone/>
              <a:defRPr b="1" sz="1200">
                <a:solidFill>
                  <a:schemeClr val="dk1"/>
                </a:solidFill>
                <a:latin typeface="Proxima Nova"/>
                <a:ea typeface="Proxima Nova"/>
                <a:cs typeface="Proxima Nova"/>
                <a:sym typeface="Proxima Nova"/>
              </a:defRPr>
            </a:lvl7pPr>
            <a:lvl8pPr lvl="7" rtl="0" algn="r">
              <a:buNone/>
              <a:defRPr b="1" sz="1200">
                <a:solidFill>
                  <a:schemeClr val="dk1"/>
                </a:solidFill>
                <a:latin typeface="Proxima Nova"/>
                <a:ea typeface="Proxima Nova"/>
                <a:cs typeface="Proxima Nova"/>
                <a:sym typeface="Proxima Nova"/>
              </a:defRPr>
            </a:lvl8pPr>
            <a:lvl9pPr lvl="8" rtl="0" algn="r">
              <a:buNone/>
              <a:defRPr b="1" sz="12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3366FF"/>
                </a:solidFill>
              </a:rPr>
              <a:t>co</a:t>
            </a:r>
            <a:r>
              <a:rPr lang="en"/>
              <a:t>opcareers.org</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stion slide yellow 1">
  <p:cSld name="TITLE_1_1_2">
    <p:spTree>
      <p:nvGrpSpPr>
        <p:cNvPr id="83" name="Shape 83"/>
        <p:cNvGrpSpPr/>
        <p:nvPr/>
      </p:nvGrpSpPr>
      <p:grpSpPr>
        <a:xfrm>
          <a:off x="0" y="0"/>
          <a:ext cx="0" cy="0"/>
          <a:chOff x="0" y="0"/>
          <a:chExt cx="0" cy="0"/>
        </a:xfrm>
      </p:grpSpPr>
      <p:sp>
        <p:nvSpPr>
          <p:cNvPr id="84" name="Google Shape;84;p15"/>
          <p:cNvSpPr/>
          <p:nvPr/>
        </p:nvSpPr>
        <p:spPr>
          <a:xfrm>
            <a:off x="0" y="0"/>
            <a:ext cx="9144000" cy="5062800"/>
          </a:xfrm>
          <a:prstGeom prst="foldedCorner">
            <a:avLst>
              <a:gd fmla="val 26236" name="adj"/>
            </a:avLst>
          </a:prstGeom>
          <a:solidFill>
            <a:srgbClr val="FFC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5" name="Google Shape;85;p15"/>
          <p:cNvPicPr preferRelativeResize="0"/>
          <p:nvPr/>
        </p:nvPicPr>
        <p:blipFill rotWithShape="1">
          <a:blip r:embed="rId2">
            <a:alphaModFix/>
          </a:blip>
          <a:srcRect b="0" l="0" r="0" t="0"/>
          <a:stretch/>
        </p:blipFill>
        <p:spPr>
          <a:xfrm>
            <a:off x="8401052" y="4694021"/>
            <a:ext cx="675724" cy="313099"/>
          </a:xfrm>
          <a:prstGeom prst="rect">
            <a:avLst/>
          </a:prstGeom>
          <a:noFill/>
          <a:ln>
            <a:noFill/>
          </a:ln>
        </p:spPr>
      </p:pic>
      <p:cxnSp>
        <p:nvCxnSpPr>
          <p:cNvPr id="86" name="Google Shape;86;p15"/>
          <p:cNvCxnSpPr/>
          <p:nvPr/>
        </p:nvCxnSpPr>
        <p:spPr>
          <a:xfrm>
            <a:off x="0" y="5107925"/>
            <a:ext cx="9144000" cy="0"/>
          </a:xfrm>
          <a:prstGeom prst="straightConnector1">
            <a:avLst/>
          </a:prstGeom>
          <a:noFill/>
          <a:ln cap="flat" cmpd="sng" w="76200">
            <a:solidFill>
              <a:srgbClr val="434343"/>
            </a:solidFill>
            <a:prstDash val="solid"/>
            <a:round/>
            <a:headEnd len="sm" w="sm" type="none"/>
            <a:tailEnd len="sm" w="sm" type="none"/>
          </a:ln>
        </p:spPr>
      </p:cxnSp>
      <p:sp>
        <p:nvSpPr>
          <p:cNvPr id="87" name="Google Shape;87;p15"/>
          <p:cNvSpPr txBox="1"/>
          <p:nvPr>
            <p:ph type="ctrTitle"/>
          </p:nvPr>
        </p:nvSpPr>
        <p:spPr>
          <a:xfrm>
            <a:off x="685800" y="1583356"/>
            <a:ext cx="7772400" cy="2103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6000"/>
              <a:buFont typeface="Proxima Nova"/>
              <a:buNone/>
              <a:defRPr b="0" sz="6000">
                <a:solidFill>
                  <a:srgbClr val="FFFFFF"/>
                </a:solidFill>
                <a:latin typeface="Proxima Nova"/>
                <a:ea typeface="Proxima Nova"/>
                <a:cs typeface="Proxima Nova"/>
                <a:sym typeface="Proxima Nova"/>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
        <p:nvSpPr>
          <p:cNvPr id="88" name="Google Shape;88;p15"/>
          <p:cNvSpPr txBox="1"/>
          <p:nvPr>
            <p:ph idx="12" type="sldNum"/>
          </p:nvPr>
        </p:nvSpPr>
        <p:spPr>
          <a:xfrm>
            <a:off x="50" y="4673650"/>
            <a:ext cx="15594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rgbClr val="000000"/>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rgbClr val="000000"/>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rgbClr val="000000"/>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rgbClr val="000000"/>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rgbClr val="000000"/>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rgbClr val="000000"/>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rgbClr val="000000"/>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rgbClr val="000000"/>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rgbClr val="000000"/>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FFFFFF"/>
                </a:solidFill>
              </a:rPr>
              <a:t>co</a:t>
            </a:r>
            <a:r>
              <a:rPr lang="en"/>
              <a:t>opcareers.org</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stion slide green 1">
  <p:cSld name="TITLE_1_1_1_2">
    <p:spTree>
      <p:nvGrpSpPr>
        <p:cNvPr id="89" name="Shape 89"/>
        <p:cNvGrpSpPr/>
        <p:nvPr/>
      </p:nvGrpSpPr>
      <p:grpSpPr>
        <a:xfrm>
          <a:off x="0" y="0"/>
          <a:ext cx="0" cy="0"/>
          <a:chOff x="0" y="0"/>
          <a:chExt cx="0" cy="0"/>
        </a:xfrm>
      </p:grpSpPr>
      <p:sp>
        <p:nvSpPr>
          <p:cNvPr id="90" name="Google Shape;90;p16"/>
          <p:cNvSpPr/>
          <p:nvPr/>
        </p:nvSpPr>
        <p:spPr>
          <a:xfrm>
            <a:off x="0" y="0"/>
            <a:ext cx="9144000" cy="5062800"/>
          </a:xfrm>
          <a:prstGeom prst="foldedCorner">
            <a:avLst>
              <a:gd fmla="val 26236" name="adj"/>
            </a:avLst>
          </a:prstGeom>
          <a:solidFill>
            <a:srgbClr val="00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1" name="Google Shape;91;p16"/>
          <p:cNvPicPr preferRelativeResize="0"/>
          <p:nvPr/>
        </p:nvPicPr>
        <p:blipFill rotWithShape="1">
          <a:blip r:embed="rId2">
            <a:alphaModFix/>
          </a:blip>
          <a:srcRect b="0" l="0" r="0" t="0"/>
          <a:stretch/>
        </p:blipFill>
        <p:spPr>
          <a:xfrm>
            <a:off x="8401052" y="4694021"/>
            <a:ext cx="675724" cy="313099"/>
          </a:xfrm>
          <a:prstGeom prst="rect">
            <a:avLst/>
          </a:prstGeom>
          <a:noFill/>
          <a:ln>
            <a:noFill/>
          </a:ln>
        </p:spPr>
      </p:pic>
      <p:cxnSp>
        <p:nvCxnSpPr>
          <p:cNvPr id="92" name="Google Shape;92;p16"/>
          <p:cNvCxnSpPr/>
          <p:nvPr/>
        </p:nvCxnSpPr>
        <p:spPr>
          <a:xfrm>
            <a:off x="0" y="5107925"/>
            <a:ext cx="9144000" cy="0"/>
          </a:xfrm>
          <a:prstGeom prst="straightConnector1">
            <a:avLst/>
          </a:prstGeom>
          <a:noFill/>
          <a:ln cap="flat" cmpd="sng" w="76200">
            <a:solidFill>
              <a:srgbClr val="434343"/>
            </a:solidFill>
            <a:prstDash val="solid"/>
            <a:round/>
            <a:headEnd len="sm" w="sm" type="none"/>
            <a:tailEnd len="sm" w="sm" type="none"/>
          </a:ln>
        </p:spPr>
      </p:cxnSp>
      <p:sp>
        <p:nvSpPr>
          <p:cNvPr id="93" name="Google Shape;93;p16"/>
          <p:cNvSpPr txBox="1"/>
          <p:nvPr>
            <p:ph type="ctrTitle"/>
          </p:nvPr>
        </p:nvSpPr>
        <p:spPr>
          <a:xfrm>
            <a:off x="685800" y="1583356"/>
            <a:ext cx="7772400" cy="2103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6000"/>
              <a:buFont typeface="Proxima Nova"/>
              <a:buNone/>
              <a:defRPr b="0" sz="6000">
                <a:solidFill>
                  <a:srgbClr val="FFFFFF"/>
                </a:solidFill>
                <a:latin typeface="Proxima Nova"/>
                <a:ea typeface="Proxima Nova"/>
                <a:cs typeface="Proxima Nova"/>
                <a:sym typeface="Proxima Nova"/>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
        <p:nvSpPr>
          <p:cNvPr id="94" name="Google Shape;94;p16"/>
          <p:cNvSpPr txBox="1"/>
          <p:nvPr>
            <p:ph idx="12" type="sldNum"/>
          </p:nvPr>
        </p:nvSpPr>
        <p:spPr>
          <a:xfrm>
            <a:off x="50" y="4673650"/>
            <a:ext cx="15594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rgbClr val="000000"/>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rgbClr val="000000"/>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rgbClr val="000000"/>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rgbClr val="000000"/>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rgbClr val="000000"/>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rgbClr val="000000"/>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rgbClr val="000000"/>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rgbClr val="000000"/>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rgbClr val="000000"/>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FFFFFF"/>
                </a:solidFill>
              </a:rPr>
              <a:t>co</a:t>
            </a:r>
            <a:r>
              <a:rPr lang="en"/>
              <a:t>opcareers.org</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Intro slide">
  <p:cSld name="TITLE_2">
    <p:spTree>
      <p:nvGrpSpPr>
        <p:cNvPr id="16" name="Shape 16"/>
        <p:cNvGrpSpPr/>
        <p:nvPr/>
      </p:nvGrpSpPr>
      <p:grpSpPr>
        <a:xfrm>
          <a:off x="0" y="0"/>
          <a:ext cx="0" cy="0"/>
          <a:chOff x="0" y="0"/>
          <a:chExt cx="0" cy="0"/>
        </a:xfrm>
      </p:grpSpPr>
      <p:sp>
        <p:nvSpPr>
          <p:cNvPr id="17" name="Google Shape;17;p3"/>
          <p:cNvSpPr txBox="1"/>
          <p:nvPr>
            <p:ph idx="1" type="subTitle"/>
          </p:nvPr>
        </p:nvSpPr>
        <p:spPr>
          <a:xfrm>
            <a:off x="415325" y="2815329"/>
            <a:ext cx="7772400" cy="784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400"/>
              <a:buFont typeface="Proxima Nova"/>
              <a:buNone/>
              <a:defRPr>
                <a:solidFill>
                  <a:schemeClr val="dk2"/>
                </a:solidFill>
                <a:latin typeface="Proxima Nova"/>
                <a:ea typeface="Proxima Nova"/>
                <a:cs typeface="Proxima Nova"/>
                <a:sym typeface="Proxima Nova"/>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p:txBody>
      </p:sp>
      <p:cxnSp>
        <p:nvCxnSpPr>
          <p:cNvPr id="18" name="Google Shape;18;p3"/>
          <p:cNvCxnSpPr/>
          <p:nvPr/>
        </p:nvCxnSpPr>
        <p:spPr>
          <a:xfrm>
            <a:off x="0" y="5107925"/>
            <a:ext cx="9144000" cy="0"/>
          </a:xfrm>
          <a:prstGeom prst="straightConnector1">
            <a:avLst/>
          </a:prstGeom>
          <a:noFill/>
          <a:ln cap="flat" cmpd="sng" w="76200">
            <a:solidFill>
              <a:srgbClr val="434343"/>
            </a:solidFill>
            <a:prstDash val="solid"/>
            <a:round/>
            <a:headEnd len="med" w="med" type="none"/>
            <a:tailEnd len="med" w="med" type="none"/>
          </a:ln>
        </p:spPr>
      </p:cxnSp>
      <p:pic>
        <p:nvPicPr>
          <p:cNvPr id="19" name="Google Shape;19;p3"/>
          <p:cNvPicPr preferRelativeResize="0"/>
          <p:nvPr/>
        </p:nvPicPr>
        <p:blipFill rotWithShape="1">
          <a:blip r:embed="rId2">
            <a:alphaModFix/>
          </a:blip>
          <a:srcRect b="0" l="0" r="0" t="0"/>
          <a:stretch/>
        </p:blipFill>
        <p:spPr>
          <a:xfrm>
            <a:off x="415325" y="363275"/>
            <a:ext cx="3356400" cy="1554900"/>
          </a:xfrm>
          <a:prstGeom prst="rect">
            <a:avLst/>
          </a:prstGeom>
          <a:noFill/>
          <a:ln>
            <a:noFill/>
          </a:ln>
        </p:spPr>
      </p:pic>
      <p:sp>
        <p:nvSpPr>
          <p:cNvPr id="20" name="Google Shape;20;p3"/>
          <p:cNvSpPr txBox="1"/>
          <p:nvPr>
            <p:ph type="title"/>
          </p:nvPr>
        </p:nvSpPr>
        <p:spPr>
          <a:xfrm>
            <a:off x="415325" y="1955400"/>
            <a:ext cx="7582500" cy="859800"/>
          </a:xfrm>
          <a:prstGeom prst="rect">
            <a:avLst/>
          </a:prstGeom>
        </p:spPr>
        <p:txBody>
          <a:bodyPr anchorCtr="0" anchor="t" bIns="91425" lIns="91425" spcFirstLastPara="1" rIns="91425" wrap="square" tIns="91425">
            <a:noAutofit/>
          </a:bodyPr>
          <a:lstStyle>
            <a:lvl1pPr lvl="0">
              <a:spcBef>
                <a:spcPts val="0"/>
              </a:spcBef>
              <a:spcAft>
                <a:spcPts val="0"/>
              </a:spcAft>
              <a:buNone/>
              <a:defRPr>
                <a:latin typeface="Proxima Nova"/>
                <a:ea typeface="Proxima Nova"/>
                <a:cs typeface="Proxima Nova"/>
                <a:sym typeface="Proxima Nova"/>
              </a:defRPr>
            </a:lvl1pPr>
            <a:lvl2pPr lvl="1">
              <a:spcBef>
                <a:spcPts val="0"/>
              </a:spcBef>
              <a:spcAft>
                <a:spcPts val="0"/>
              </a:spcAft>
              <a:buNone/>
              <a:defRPr>
                <a:latin typeface="Proxima Nova"/>
                <a:ea typeface="Proxima Nova"/>
                <a:cs typeface="Proxima Nova"/>
                <a:sym typeface="Proxima Nova"/>
              </a:defRPr>
            </a:lvl2pPr>
            <a:lvl3pPr lvl="2">
              <a:spcBef>
                <a:spcPts val="0"/>
              </a:spcBef>
              <a:spcAft>
                <a:spcPts val="0"/>
              </a:spcAft>
              <a:buNone/>
              <a:defRPr>
                <a:latin typeface="Proxima Nova"/>
                <a:ea typeface="Proxima Nova"/>
                <a:cs typeface="Proxima Nova"/>
                <a:sym typeface="Proxima Nova"/>
              </a:defRPr>
            </a:lvl3pPr>
            <a:lvl4pPr lvl="3">
              <a:spcBef>
                <a:spcPts val="0"/>
              </a:spcBef>
              <a:spcAft>
                <a:spcPts val="0"/>
              </a:spcAft>
              <a:buNone/>
              <a:defRPr>
                <a:latin typeface="Proxima Nova"/>
                <a:ea typeface="Proxima Nova"/>
                <a:cs typeface="Proxima Nova"/>
                <a:sym typeface="Proxima Nova"/>
              </a:defRPr>
            </a:lvl4pPr>
            <a:lvl5pPr lvl="4">
              <a:spcBef>
                <a:spcPts val="0"/>
              </a:spcBef>
              <a:spcAft>
                <a:spcPts val="0"/>
              </a:spcAft>
              <a:buNone/>
              <a:defRPr>
                <a:latin typeface="Proxima Nova"/>
                <a:ea typeface="Proxima Nova"/>
                <a:cs typeface="Proxima Nova"/>
                <a:sym typeface="Proxima Nova"/>
              </a:defRPr>
            </a:lvl5pPr>
            <a:lvl6pPr lvl="5">
              <a:spcBef>
                <a:spcPts val="0"/>
              </a:spcBef>
              <a:spcAft>
                <a:spcPts val="0"/>
              </a:spcAft>
              <a:buNone/>
              <a:defRPr>
                <a:latin typeface="Proxima Nova"/>
                <a:ea typeface="Proxima Nova"/>
                <a:cs typeface="Proxima Nova"/>
                <a:sym typeface="Proxima Nova"/>
              </a:defRPr>
            </a:lvl6pPr>
            <a:lvl7pPr lvl="6">
              <a:spcBef>
                <a:spcPts val="0"/>
              </a:spcBef>
              <a:spcAft>
                <a:spcPts val="0"/>
              </a:spcAft>
              <a:buNone/>
              <a:defRPr>
                <a:latin typeface="Proxima Nova"/>
                <a:ea typeface="Proxima Nova"/>
                <a:cs typeface="Proxima Nova"/>
                <a:sym typeface="Proxima Nova"/>
              </a:defRPr>
            </a:lvl7pPr>
            <a:lvl8pPr lvl="7">
              <a:spcBef>
                <a:spcPts val="0"/>
              </a:spcBef>
              <a:spcAft>
                <a:spcPts val="0"/>
              </a:spcAft>
              <a:buNone/>
              <a:defRPr>
                <a:latin typeface="Proxima Nova"/>
                <a:ea typeface="Proxima Nova"/>
                <a:cs typeface="Proxima Nova"/>
                <a:sym typeface="Proxima Nova"/>
              </a:defRPr>
            </a:lvl8pPr>
            <a:lvl9pPr lvl="8">
              <a:spcBef>
                <a:spcPts val="0"/>
              </a:spcBef>
              <a:spcAft>
                <a:spcPts val="0"/>
              </a:spcAft>
              <a:buNone/>
              <a:defRPr>
                <a:latin typeface="Proxima Nova"/>
                <a:ea typeface="Proxima Nova"/>
                <a:cs typeface="Proxima Nova"/>
                <a:sym typeface="Proxima Nova"/>
              </a:defRPr>
            </a:lvl9pPr>
          </a:lstStyle>
          <a:p/>
        </p:txBody>
      </p:sp>
      <p:sp>
        <p:nvSpPr>
          <p:cNvPr id="21" name="Google Shape;21;p3"/>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lvl1pPr lvl="0" rtl="0" algn="r">
              <a:buNone/>
              <a:defRPr b="1" sz="1200">
                <a:solidFill>
                  <a:schemeClr val="dk1"/>
                </a:solidFill>
                <a:latin typeface="Proxima Nova"/>
                <a:ea typeface="Proxima Nova"/>
                <a:cs typeface="Proxima Nova"/>
                <a:sym typeface="Proxima Nova"/>
              </a:defRPr>
            </a:lvl1pPr>
            <a:lvl2pPr lvl="1" rtl="0" algn="r">
              <a:buNone/>
              <a:defRPr b="1" sz="1200">
                <a:solidFill>
                  <a:schemeClr val="dk1"/>
                </a:solidFill>
                <a:latin typeface="Proxima Nova"/>
                <a:ea typeface="Proxima Nova"/>
                <a:cs typeface="Proxima Nova"/>
                <a:sym typeface="Proxima Nova"/>
              </a:defRPr>
            </a:lvl2pPr>
            <a:lvl3pPr lvl="2" rtl="0" algn="r">
              <a:buNone/>
              <a:defRPr b="1" sz="1200">
                <a:solidFill>
                  <a:schemeClr val="dk1"/>
                </a:solidFill>
                <a:latin typeface="Proxima Nova"/>
                <a:ea typeface="Proxima Nova"/>
                <a:cs typeface="Proxima Nova"/>
                <a:sym typeface="Proxima Nova"/>
              </a:defRPr>
            </a:lvl3pPr>
            <a:lvl4pPr lvl="3" rtl="0" algn="r">
              <a:buNone/>
              <a:defRPr b="1" sz="1200">
                <a:solidFill>
                  <a:schemeClr val="dk1"/>
                </a:solidFill>
                <a:latin typeface="Proxima Nova"/>
                <a:ea typeface="Proxima Nova"/>
                <a:cs typeface="Proxima Nova"/>
                <a:sym typeface="Proxima Nova"/>
              </a:defRPr>
            </a:lvl4pPr>
            <a:lvl5pPr lvl="4" rtl="0" algn="r">
              <a:buNone/>
              <a:defRPr b="1" sz="1200">
                <a:solidFill>
                  <a:schemeClr val="dk1"/>
                </a:solidFill>
                <a:latin typeface="Proxima Nova"/>
                <a:ea typeface="Proxima Nova"/>
                <a:cs typeface="Proxima Nova"/>
                <a:sym typeface="Proxima Nova"/>
              </a:defRPr>
            </a:lvl5pPr>
            <a:lvl6pPr lvl="5" rtl="0" algn="r">
              <a:buNone/>
              <a:defRPr b="1" sz="1200">
                <a:solidFill>
                  <a:schemeClr val="dk1"/>
                </a:solidFill>
                <a:latin typeface="Proxima Nova"/>
                <a:ea typeface="Proxima Nova"/>
                <a:cs typeface="Proxima Nova"/>
                <a:sym typeface="Proxima Nova"/>
              </a:defRPr>
            </a:lvl6pPr>
            <a:lvl7pPr lvl="6" rtl="0" algn="r">
              <a:buNone/>
              <a:defRPr b="1" sz="1200">
                <a:solidFill>
                  <a:schemeClr val="dk1"/>
                </a:solidFill>
                <a:latin typeface="Proxima Nova"/>
                <a:ea typeface="Proxima Nova"/>
                <a:cs typeface="Proxima Nova"/>
                <a:sym typeface="Proxima Nova"/>
              </a:defRPr>
            </a:lvl7pPr>
            <a:lvl8pPr lvl="7" rtl="0" algn="r">
              <a:buNone/>
              <a:defRPr b="1" sz="1200">
                <a:solidFill>
                  <a:schemeClr val="dk1"/>
                </a:solidFill>
                <a:latin typeface="Proxima Nova"/>
                <a:ea typeface="Proxima Nova"/>
                <a:cs typeface="Proxima Nova"/>
                <a:sym typeface="Proxima Nova"/>
              </a:defRPr>
            </a:lvl8pPr>
            <a:lvl9pPr lvl="8" rtl="0" algn="r">
              <a:buNone/>
              <a:defRPr b="1" sz="12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3366FF"/>
                </a:solidFill>
              </a:rPr>
              <a:t>co</a:t>
            </a:r>
            <a:r>
              <a:rPr lang="en"/>
              <a:t>opcareers.org</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stion slide red">
  <p:cSld name="TITLE_1">
    <p:spTree>
      <p:nvGrpSpPr>
        <p:cNvPr id="22" name="Shape 22"/>
        <p:cNvGrpSpPr/>
        <p:nvPr/>
      </p:nvGrpSpPr>
      <p:grpSpPr>
        <a:xfrm>
          <a:off x="0" y="0"/>
          <a:ext cx="0" cy="0"/>
          <a:chOff x="0" y="0"/>
          <a:chExt cx="0" cy="0"/>
        </a:xfrm>
      </p:grpSpPr>
      <p:sp>
        <p:nvSpPr>
          <p:cNvPr id="23" name="Google Shape;23;p4"/>
          <p:cNvSpPr/>
          <p:nvPr/>
        </p:nvSpPr>
        <p:spPr>
          <a:xfrm>
            <a:off x="0" y="0"/>
            <a:ext cx="9144000" cy="5062800"/>
          </a:xfrm>
          <a:prstGeom prst="foldedCorner">
            <a:avLst>
              <a:gd fmla="val 26236" name="adj"/>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txBox="1"/>
          <p:nvPr>
            <p:ph type="ctrTitle"/>
          </p:nvPr>
        </p:nvSpPr>
        <p:spPr>
          <a:xfrm>
            <a:off x="685800" y="1583356"/>
            <a:ext cx="7772400" cy="21030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6000"/>
              <a:buFont typeface="Proxima Nova"/>
              <a:buNone/>
              <a:defRPr b="0" sz="6000">
                <a:solidFill>
                  <a:srgbClr val="FFFFFF"/>
                </a:solidFill>
                <a:latin typeface="Proxima Nova"/>
                <a:ea typeface="Proxima Nova"/>
                <a:cs typeface="Proxima Nova"/>
                <a:sym typeface="Proxima Nova"/>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pic>
        <p:nvPicPr>
          <p:cNvPr id="25" name="Google Shape;25;p4"/>
          <p:cNvPicPr preferRelativeResize="0"/>
          <p:nvPr/>
        </p:nvPicPr>
        <p:blipFill>
          <a:blip r:embed="rId2">
            <a:alphaModFix/>
          </a:blip>
          <a:stretch>
            <a:fillRect/>
          </a:stretch>
        </p:blipFill>
        <p:spPr>
          <a:xfrm>
            <a:off x="8401052" y="4694021"/>
            <a:ext cx="675724" cy="313099"/>
          </a:xfrm>
          <a:prstGeom prst="rect">
            <a:avLst/>
          </a:prstGeom>
          <a:noFill/>
          <a:ln>
            <a:noFill/>
          </a:ln>
        </p:spPr>
      </p:pic>
      <p:cxnSp>
        <p:nvCxnSpPr>
          <p:cNvPr id="26" name="Google Shape;26;p4"/>
          <p:cNvCxnSpPr/>
          <p:nvPr/>
        </p:nvCxnSpPr>
        <p:spPr>
          <a:xfrm>
            <a:off x="0" y="5107925"/>
            <a:ext cx="9144000" cy="0"/>
          </a:xfrm>
          <a:prstGeom prst="straightConnector1">
            <a:avLst/>
          </a:prstGeom>
          <a:noFill/>
          <a:ln cap="flat" cmpd="sng" w="76200">
            <a:solidFill>
              <a:srgbClr val="434343"/>
            </a:solidFill>
            <a:prstDash val="solid"/>
            <a:round/>
            <a:headEnd len="med" w="med" type="none"/>
            <a:tailEnd len="med" w="med" type="none"/>
          </a:ln>
        </p:spPr>
      </p:cxnSp>
      <p:sp>
        <p:nvSpPr>
          <p:cNvPr id="27" name="Google Shape;27;p4"/>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lvl1pPr lvl="0" rtl="0" algn="r">
              <a:buNone/>
              <a:defRPr b="1" sz="1200">
                <a:solidFill>
                  <a:srgbClr val="000000"/>
                </a:solidFill>
                <a:latin typeface="Proxima Nova"/>
                <a:ea typeface="Proxima Nova"/>
                <a:cs typeface="Proxima Nova"/>
                <a:sym typeface="Proxima Nova"/>
              </a:defRPr>
            </a:lvl1pPr>
            <a:lvl2pPr lvl="1" rtl="0" algn="r">
              <a:buNone/>
              <a:defRPr b="1" sz="1200">
                <a:solidFill>
                  <a:srgbClr val="000000"/>
                </a:solidFill>
                <a:latin typeface="Proxima Nova"/>
                <a:ea typeface="Proxima Nova"/>
                <a:cs typeface="Proxima Nova"/>
                <a:sym typeface="Proxima Nova"/>
              </a:defRPr>
            </a:lvl2pPr>
            <a:lvl3pPr lvl="2" rtl="0" algn="r">
              <a:buNone/>
              <a:defRPr b="1" sz="1200">
                <a:solidFill>
                  <a:srgbClr val="000000"/>
                </a:solidFill>
                <a:latin typeface="Proxima Nova"/>
                <a:ea typeface="Proxima Nova"/>
                <a:cs typeface="Proxima Nova"/>
                <a:sym typeface="Proxima Nova"/>
              </a:defRPr>
            </a:lvl3pPr>
            <a:lvl4pPr lvl="3" rtl="0" algn="r">
              <a:buNone/>
              <a:defRPr b="1" sz="1200">
                <a:solidFill>
                  <a:srgbClr val="000000"/>
                </a:solidFill>
                <a:latin typeface="Proxima Nova"/>
                <a:ea typeface="Proxima Nova"/>
                <a:cs typeface="Proxima Nova"/>
                <a:sym typeface="Proxima Nova"/>
              </a:defRPr>
            </a:lvl4pPr>
            <a:lvl5pPr lvl="4" rtl="0" algn="r">
              <a:buNone/>
              <a:defRPr b="1" sz="1200">
                <a:solidFill>
                  <a:srgbClr val="000000"/>
                </a:solidFill>
                <a:latin typeface="Proxima Nova"/>
                <a:ea typeface="Proxima Nova"/>
                <a:cs typeface="Proxima Nova"/>
                <a:sym typeface="Proxima Nova"/>
              </a:defRPr>
            </a:lvl5pPr>
            <a:lvl6pPr lvl="5" rtl="0" algn="r">
              <a:buNone/>
              <a:defRPr b="1" sz="1200">
                <a:solidFill>
                  <a:srgbClr val="000000"/>
                </a:solidFill>
                <a:latin typeface="Proxima Nova"/>
                <a:ea typeface="Proxima Nova"/>
                <a:cs typeface="Proxima Nova"/>
                <a:sym typeface="Proxima Nova"/>
              </a:defRPr>
            </a:lvl6pPr>
            <a:lvl7pPr lvl="6" rtl="0" algn="r">
              <a:buNone/>
              <a:defRPr b="1" sz="1200">
                <a:solidFill>
                  <a:srgbClr val="000000"/>
                </a:solidFill>
                <a:latin typeface="Proxima Nova"/>
                <a:ea typeface="Proxima Nova"/>
                <a:cs typeface="Proxima Nova"/>
                <a:sym typeface="Proxima Nova"/>
              </a:defRPr>
            </a:lvl7pPr>
            <a:lvl8pPr lvl="7" rtl="0" algn="r">
              <a:buNone/>
              <a:defRPr b="1" sz="1200">
                <a:solidFill>
                  <a:srgbClr val="000000"/>
                </a:solidFill>
                <a:latin typeface="Proxima Nova"/>
                <a:ea typeface="Proxima Nova"/>
                <a:cs typeface="Proxima Nova"/>
                <a:sym typeface="Proxima Nova"/>
              </a:defRPr>
            </a:lvl8pPr>
            <a:lvl9pPr lvl="8" rtl="0" algn="r">
              <a:buNone/>
              <a:defRPr b="1" sz="1200">
                <a:solidFill>
                  <a:srgbClr val="000000"/>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FFFFFF"/>
                </a:solidFill>
              </a:rPr>
              <a:t>co</a:t>
            </a:r>
            <a:r>
              <a:rPr lang="en"/>
              <a:t>opcareers.org</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stion slide yellow">
  <p:cSld name="TITLE_1_1">
    <p:spTree>
      <p:nvGrpSpPr>
        <p:cNvPr id="28" name="Shape 28"/>
        <p:cNvGrpSpPr/>
        <p:nvPr/>
      </p:nvGrpSpPr>
      <p:grpSpPr>
        <a:xfrm>
          <a:off x="0" y="0"/>
          <a:ext cx="0" cy="0"/>
          <a:chOff x="0" y="0"/>
          <a:chExt cx="0" cy="0"/>
        </a:xfrm>
      </p:grpSpPr>
      <p:sp>
        <p:nvSpPr>
          <p:cNvPr id="29" name="Google Shape;29;p5"/>
          <p:cNvSpPr/>
          <p:nvPr/>
        </p:nvSpPr>
        <p:spPr>
          <a:xfrm>
            <a:off x="0" y="0"/>
            <a:ext cx="9144000" cy="5062800"/>
          </a:xfrm>
          <a:prstGeom prst="foldedCorner">
            <a:avLst>
              <a:gd fmla="val 26236" name="adj"/>
            </a:avLst>
          </a:prstGeom>
          <a:solidFill>
            <a:srgbClr val="FFC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 name="Google Shape;30;p5"/>
          <p:cNvPicPr preferRelativeResize="0"/>
          <p:nvPr/>
        </p:nvPicPr>
        <p:blipFill>
          <a:blip r:embed="rId2">
            <a:alphaModFix/>
          </a:blip>
          <a:stretch>
            <a:fillRect/>
          </a:stretch>
        </p:blipFill>
        <p:spPr>
          <a:xfrm>
            <a:off x="8401052" y="4694021"/>
            <a:ext cx="675724" cy="313099"/>
          </a:xfrm>
          <a:prstGeom prst="rect">
            <a:avLst/>
          </a:prstGeom>
          <a:noFill/>
          <a:ln>
            <a:noFill/>
          </a:ln>
        </p:spPr>
      </p:pic>
      <p:cxnSp>
        <p:nvCxnSpPr>
          <p:cNvPr id="31" name="Google Shape;31;p5"/>
          <p:cNvCxnSpPr/>
          <p:nvPr/>
        </p:nvCxnSpPr>
        <p:spPr>
          <a:xfrm>
            <a:off x="0" y="5107925"/>
            <a:ext cx="9144000" cy="0"/>
          </a:xfrm>
          <a:prstGeom prst="straightConnector1">
            <a:avLst/>
          </a:prstGeom>
          <a:noFill/>
          <a:ln cap="flat" cmpd="sng" w="76200">
            <a:solidFill>
              <a:srgbClr val="434343"/>
            </a:solidFill>
            <a:prstDash val="solid"/>
            <a:round/>
            <a:headEnd len="med" w="med" type="none"/>
            <a:tailEnd len="med" w="med" type="none"/>
          </a:ln>
        </p:spPr>
      </p:cxnSp>
      <p:sp>
        <p:nvSpPr>
          <p:cNvPr id="32" name="Google Shape;32;p5"/>
          <p:cNvSpPr txBox="1"/>
          <p:nvPr>
            <p:ph type="ctrTitle"/>
          </p:nvPr>
        </p:nvSpPr>
        <p:spPr>
          <a:xfrm>
            <a:off x="685800" y="1583356"/>
            <a:ext cx="7772400" cy="21030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6000"/>
              <a:buFont typeface="Proxima Nova"/>
              <a:buNone/>
              <a:defRPr b="0" sz="6000">
                <a:solidFill>
                  <a:srgbClr val="FFFFFF"/>
                </a:solidFill>
                <a:latin typeface="Proxima Nova"/>
                <a:ea typeface="Proxima Nova"/>
                <a:cs typeface="Proxima Nova"/>
                <a:sym typeface="Proxima Nova"/>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33" name="Google Shape;33;p5"/>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lvl1pPr lvl="0" rtl="0" algn="r">
              <a:buNone/>
              <a:defRPr b="1" sz="1200">
                <a:solidFill>
                  <a:srgbClr val="000000"/>
                </a:solidFill>
                <a:latin typeface="Proxima Nova"/>
                <a:ea typeface="Proxima Nova"/>
                <a:cs typeface="Proxima Nova"/>
                <a:sym typeface="Proxima Nova"/>
              </a:defRPr>
            </a:lvl1pPr>
            <a:lvl2pPr lvl="1" rtl="0" algn="r">
              <a:buNone/>
              <a:defRPr b="1" sz="1200">
                <a:solidFill>
                  <a:srgbClr val="000000"/>
                </a:solidFill>
                <a:latin typeface="Proxima Nova"/>
                <a:ea typeface="Proxima Nova"/>
                <a:cs typeface="Proxima Nova"/>
                <a:sym typeface="Proxima Nova"/>
              </a:defRPr>
            </a:lvl2pPr>
            <a:lvl3pPr lvl="2" rtl="0" algn="r">
              <a:buNone/>
              <a:defRPr b="1" sz="1200">
                <a:solidFill>
                  <a:srgbClr val="000000"/>
                </a:solidFill>
                <a:latin typeface="Proxima Nova"/>
                <a:ea typeface="Proxima Nova"/>
                <a:cs typeface="Proxima Nova"/>
                <a:sym typeface="Proxima Nova"/>
              </a:defRPr>
            </a:lvl3pPr>
            <a:lvl4pPr lvl="3" rtl="0" algn="r">
              <a:buNone/>
              <a:defRPr b="1" sz="1200">
                <a:solidFill>
                  <a:srgbClr val="000000"/>
                </a:solidFill>
                <a:latin typeface="Proxima Nova"/>
                <a:ea typeface="Proxima Nova"/>
                <a:cs typeface="Proxima Nova"/>
                <a:sym typeface="Proxima Nova"/>
              </a:defRPr>
            </a:lvl4pPr>
            <a:lvl5pPr lvl="4" rtl="0" algn="r">
              <a:buNone/>
              <a:defRPr b="1" sz="1200">
                <a:solidFill>
                  <a:srgbClr val="000000"/>
                </a:solidFill>
                <a:latin typeface="Proxima Nova"/>
                <a:ea typeface="Proxima Nova"/>
                <a:cs typeface="Proxima Nova"/>
                <a:sym typeface="Proxima Nova"/>
              </a:defRPr>
            </a:lvl5pPr>
            <a:lvl6pPr lvl="5" rtl="0" algn="r">
              <a:buNone/>
              <a:defRPr b="1" sz="1200">
                <a:solidFill>
                  <a:srgbClr val="000000"/>
                </a:solidFill>
                <a:latin typeface="Proxima Nova"/>
                <a:ea typeface="Proxima Nova"/>
                <a:cs typeface="Proxima Nova"/>
                <a:sym typeface="Proxima Nova"/>
              </a:defRPr>
            </a:lvl6pPr>
            <a:lvl7pPr lvl="6" rtl="0" algn="r">
              <a:buNone/>
              <a:defRPr b="1" sz="1200">
                <a:solidFill>
                  <a:srgbClr val="000000"/>
                </a:solidFill>
                <a:latin typeface="Proxima Nova"/>
                <a:ea typeface="Proxima Nova"/>
                <a:cs typeface="Proxima Nova"/>
                <a:sym typeface="Proxima Nova"/>
              </a:defRPr>
            </a:lvl7pPr>
            <a:lvl8pPr lvl="7" rtl="0" algn="r">
              <a:buNone/>
              <a:defRPr b="1" sz="1200">
                <a:solidFill>
                  <a:srgbClr val="000000"/>
                </a:solidFill>
                <a:latin typeface="Proxima Nova"/>
                <a:ea typeface="Proxima Nova"/>
                <a:cs typeface="Proxima Nova"/>
                <a:sym typeface="Proxima Nova"/>
              </a:defRPr>
            </a:lvl8pPr>
            <a:lvl9pPr lvl="8" rtl="0" algn="r">
              <a:buNone/>
              <a:defRPr b="1" sz="1200">
                <a:solidFill>
                  <a:srgbClr val="000000"/>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FFFFFF"/>
                </a:solidFill>
              </a:rPr>
              <a:t>co</a:t>
            </a:r>
            <a:r>
              <a:rPr lang="en"/>
              <a:t>opcareers.org</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stion slide green">
  <p:cSld name="TITLE_1_1_1">
    <p:spTree>
      <p:nvGrpSpPr>
        <p:cNvPr id="34" name="Shape 34"/>
        <p:cNvGrpSpPr/>
        <p:nvPr/>
      </p:nvGrpSpPr>
      <p:grpSpPr>
        <a:xfrm>
          <a:off x="0" y="0"/>
          <a:ext cx="0" cy="0"/>
          <a:chOff x="0" y="0"/>
          <a:chExt cx="0" cy="0"/>
        </a:xfrm>
      </p:grpSpPr>
      <p:sp>
        <p:nvSpPr>
          <p:cNvPr id="35" name="Google Shape;35;p6"/>
          <p:cNvSpPr/>
          <p:nvPr/>
        </p:nvSpPr>
        <p:spPr>
          <a:xfrm>
            <a:off x="0" y="0"/>
            <a:ext cx="9144000" cy="5062800"/>
          </a:xfrm>
          <a:prstGeom prst="foldedCorner">
            <a:avLst>
              <a:gd fmla="val 26236" name="adj"/>
            </a:avLst>
          </a:prstGeom>
          <a:solidFill>
            <a:srgbClr val="00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 name="Google Shape;36;p6"/>
          <p:cNvPicPr preferRelativeResize="0"/>
          <p:nvPr/>
        </p:nvPicPr>
        <p:blipFill>
          <a:blip r:embed="rId2">
            <a:alphaModFix/>
          </a:blip>
          <a:stretch>
            <a:fillRect/>
          </a:stretch>
        </p:blipFill>
        <p:spPr>
          <a:xfrm>
            <a:off x="8401052" y="4694021"/>
            <a:ext cx="675724" cy="313099"/>
          </a:xfrm>
          <a:prstGeom prst="rect">
            <a:avLst/>
          </a:prstGeom>
          <a:noFill/>
          <a:ln>
            <a:noFill/>
          </a:ln>
        </p:spPr>
      </p:pic>
      <p:cxnSp>
        <p:nvCxnSpPr>
          <p:cNvPr id="37" name="Google Shape;37;p6"/>
          <p:cNvCxnSpPr/>
          <p:nvPr/>
        </p:nvCxnSpPr>
        <p:spPr>
          <a:xfrm>
            <a:off x="0" y="5107925"/>
            <a:ext cx="9144000" cy="0"/>
          </a:xfrm>
          <a:prstGeom prst="straightConnector1">
            <a:avLst/>
          </a:prstGeom>
          <a:noFill/>
          <a:ln cap="flat" cmpd="sng" w="76200">
            <a:solidFill>
              <a:srgbClr val="434343"/>
            </a:solidFill>
            <a:prstDash val="solid"/>
            <a:round/>
            <a:headEnd len="med" w="med" type="none"/>
            <a:tailEnd len="med" w="med" type="none"/>
          </a:ln>
        </p:spPr>
      </p:cxnSp>
      <p:sp>
        <p:nvSpPr>
          <p:cNvPr id="38" name="Google Shape;38;p6"/>
          <p:cNvSpPr txBox="1"/>
          <p:nvPr>
            <p:ph type="ctrTitle"/>
          </p:nvPr>
        </p:nvSpPr>
        <p:spPr>
          <a:xfrm>
            <a:off x="685800" y="1583356"/>
            <a:ext cx="7772400" cy="21030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6000"/>
              <a:buFont typeface="Proxima Nova"/>
              <a:buNone/>
              <a:defRPr b="0" sz="6000">
                <a:solidFill>
                  <a:srgbClr val="FFFFFF"/>
                </a:solidFill>
                <a:latin typeface="Proxima Nova"/>
                <a:ea typeface="Proxima Nova"/>
                <a:cs typeface="Proxima Nova"/>
                <a:sym typeface="Proxima Nova"/>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39" name="Google Shape;39;p6"/>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lvl1pPr lvl="0" rtl="0" algn="r">
              <a:buNone/>
              <a:defRPr b="1" sz="1200">
                <a:solidFill>
                  <a:srgbClr val="000000"/>
                </a:solidFill>
                <a:latin typeface="Proxima Nova"/>
                <a:ea typeface="Proxima Nova"/>
                <a:cs typeface="Proxima Nova"/>
                <a:sym typeface="Proxima Nova"/>
              </a:defRPr>
            </a:lvl1pPr>
            <a:lvl2pPr lvl="1" rtl="0" algn="r">
              <a:buNone/>
              <a:defRPr b="1" sz="1200">
                <a:solidFill>
                  <a:srgbClr val="000000"/>
                </a:solidFill>
                <a:latin typeface="Proxima Nova"/>
                <a:ea typeface="Proxima Nova"/>
                <a:cs typeface="Proxima Nova"/>
                <a:sym typeface="Proxima Nova"/>
              </a:defRPr>
            </a:lvl2pPr>
            <a:lvl3pPr lvl="2" rtl="0" algn="r">
              <a:buNone/>
              <a:defRPr b="1" sz="1200">
                <a:solidFill>
                  <a:srgbClr val="000000"/>
                </a:solidFill>
                <a:latin typeface="Proxima Nova"/>
                <a:ea typeface="Proxima Nova"/>
                <a:cs typeface="Proxima Nova"/>
                <a:sym typeface="Proxima Nova"/>
              </a:defRPr>
            </a:lvl3pPr>
            <a:lvl4pPr lvl="3" rtl="0" algn="r">
              <a:buNone/>
              <a:defRPr b="1" sz="1200">
                <a:solidFill>
                  <a:srgbClr val="000000"/>
                </a:solidFill>
                <a:latin typeface="Proxima Nova"/>
                <a:ea typeface="Proxima Nova"/>
                <a:cs typeface="Proxima Nova"/>
                <a:sym typeface="Proxima Nova"/>
              </a:defRPr>
            </a:lvl4pPr>
            <a:lvl5pPr lvl="4" rtl="0" algn="r">
              <a:buNone/>
              <a:defRPr b="1" sz="1200">
                <a:solidFill>
                  <a:srgbClr val="000000"/>
                </a:solidFill>
                <a:latin typeface="Proxima Nova"/>
                <a:ea typeface="Proxima Nova"/>
                <a:cs typeface="Proxima Nova"/>
                <a:sym typeface="Proxima Nova"/>
              </a:defRPr>
            </a:lvl5pPr>
            <a:lvl6pPr lvl="5" rtl="0" algn="r">
              <a:buNone/>
              <a:defRPr b="1" sz="1200">
                <a:solidFill>
                  <a:srgbClr val="000000"/>
                </a:solidFill>
                <a:latin typeface="Proxima Nova"/>
                <a:ea typeface="Proxima Nova"/>
                <a:cs typeface="Proxima Nova"/>
                <a:sym typeface="Proxima Nova"/>
              </a:defRPr>
            </a:lvl6pPr>
            <a:lvl7pPr lvl="6" rtl="0" algn="r">
              <a:buNone/>
              <a:defRPr b="1" sz="1200">
                <a:solidFill>
                  <a:srgbClr val="000000"/>
                </a:solidFill>
                <a:latin typeface="Proxima Nova"/>
                <a:ea typeface="Proxima Nova"/>
                <a:cs typeface="Proxima Nova"/>
                <a:sym typeface="Proxima Nova"/>
              </a:defRPr>
            </a:lvl7pPr>
            <a:lvl8pPr lvl="7" rtl="0" algn="r">
              <a:buNone/>
              <a:defRPr b="1" sz="1200">
                <a:solidFill>
                  <a:srgbClr val="000000"/>
                </a:solidFill>
                <a:latin typeface="Proxima Nova"/>
                <a:ea typeface="Proxima Nova"/>
                <a:cs typeface="Proxima Nova"/>
                <a:sym typeface="Proxima Nova"/>
              </a:defRPr>
            </a:lvl8pPr>
            <a:lvl9pPr lvl="8" rtl="0" algn="r">
              <a:buNone/>
              <a:defRPr b="1" sz="1200">
                <a:solidFill>
                  <a:srgbClr val="000000"/>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FFFFFF"/>
                </a:solidFill>
              </a:rPr>
              <a:t>co</a:t>
            </a:r>
            <a:r>
              <a:rPr lang="en"/>
              <a:t>opcareers.org</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stion slide blue">
  <p:cSld name="TITLE_1_1_1_1">
    <p:spTree>
      <p:nvGrpSpPr>
        <p:cNvPr id="40" name="Shape 40"/>
        <p:cNvGrpSpPr/>
        <p:nvPr/>
      </p:nvGrpSpPr>
      <p:grpSpPr>
        <a:xfrm>
          <a:off x="0" y="0"/>
          <a:ext cx="0" cy="0"/>
          <a:chOff x="0" y="0"/>
          <a:chExt cx="0" cy="0"/>
        </a:xfrm>
      </p:grpSpPr>
      <p:sp>
        <p:nvSpPr>
          <p:cNvPr id="41" name="Google Shape;41;p7"/>
          <p:cNvSpPr/>
          <p:nvPr/>
        </p:nvSpPr>
        <p:spPr>
          <a:xfrm>
            <a:off x="0" y="0"/>
            <a:ext cx="9144000" cy="5062800"/>
          </a:xfrm>
          <a:prstGeom prst="foldedCorner">
            <a:avLst>
              <a:gd fmla="val 26236" name="adj"/>
            </a:avLst>
          </a:prstGeom>
          <a:solidFill>
            <a:srgbClr val="336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 name="Google Shape;42;p7"/>
          <p:cNvPicPr preferRelativeResize="0"/>
          <p:nvPr/>
        </p:nvPicPr>
        <p:blipFill>
          <a:blip r:embed="rId2">
            <a:alphaModFix/>
          </a:blip>
          <a:stretch>
            <a:fillRect/>
          </a:stretch>
        </p:blipFill>
        <p:spPr>
          <a:xfrm>
            <a:off x="8401052" y="4694021"/>
            <a:ext cx="675724" cy="313099"/>
          </a:xfrm>
          <a:prstGeom prst="rect">
            <a:avLst/>
          </a:prstGeom>
          <a:noFill/>
          <a:ln>
            <a:noFill/>
          </a:ln>
        </p:spPr>
      </p:pic>
      <p:cxnSp>
        <p:nvCxnSpPr>
          <p:cNvPr id="43" name="Google Shape;43;p7"/>
          <p:cNvCxnSpPr/>
          <p:nvPr/>
        </p:nvCxnSpPr>
        <p:spPr>
          <a:xfrm>
            <a:off x="0" y="5107925"/>
            <a:ext cx="9144000" cy="0"/>
          </a:xfrm>
          <a:prstGeom prst="straightConnector1">
            <a:avLst/>
          </a:prstGeom>
          <a:noFill/>
          <a:ln cap="flat" cmpd="sng" w="76200">
            <a:solidFill>
              <a:srgbClr val="434343"/>
            </a:solidFill>
            <a:prstDash val="solid"/>
            <a:round/>
            <a:headEnd len="med" w="med" type="none"/>
            <a:tailEnd len="med" w="med" type="none"/>
          </a:ln>
        </p:spPr>
      </p:cxnSp>
      <p:sp>
        <p:nvSpPr>
          <p:cNvPr id="44" name="Google Shape;44;p7"/>
          <p:cNvSpPr txBox="1"/>
          <p:nvPr>
            <p:ph type="ctrTitle"/>
          </p:nvPr>
        </p:nvSpPr>
        <p:spPr>
          <a:xfrm>
            <a:off x="685800" y="1583356"/>
            <a:ext cx="7772400" cy="21030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6000"/>
              <a:buFont typeface="Proxima Nova"/>
              <a:buNone/>
              <a:defRPr b="0" sz="6000">
                <a:solidFill>
                  <a:srgbClr val="FFFFFF"/>
                </a:solidFill>
                <a:latin typeface="Proxima Nova"/>
                <a:ea typeface="Proxima Nova"/>
                <a:cs typeface="Proxima Nova"/>
                <a:sym typeface="Proxima Nova"/>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45" name="Google Shape;45;p7"/>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lvl1pPr lvl="0" rtl="0" algn="r">
              <a:buNone/>
              <a:defRPr b="1" sz="1200">
                <a:solidFill>
                  <a:srgbClr val="000000"/>
                </a:solidFill>
                <a:latin typeface="Proxima Nova"/>
                <a:ea typeface="Proxima Nova"/>
                <a:cs typeface="Proxima Nova"/>
                <a:sym typeface="Proxima Nova"/>
              </a:defRPr>
            </a:lvl1pPr>
            <a:lvl2pPr lvl="1" rtl="0" algn="r">
              <a:buNone/>
              <a:defRPr b="1" sz="1200">
                <a:solidFill>
                  <a:srgbClr val="000000"/>
                </a:solidFill>
                <a:latin typeface="Proxima Nova"/>
                <a:ea typeface="Proxima Nova"/>
                <a:cs typeface="Proxima Nova"/>
                <a:sym typeface="Proxima Nova"/>
              </a:defRPr>
            </a:lvl2pPr>
            <a:lvl3pPr lvl="2" rtl="0" algn="r">
              <a:buNone/>
              <a:defRPr b="1" sz="1200">
                <a:solidFill>
                  <a:srgbClr val="000000"/>
                </a:solidFill>
                <a:latin typeface="Proxima Nova"/>
                <a:ea typeface="Proxima Nova"/>
                <a:cs typeface="Proxima Nova"/>
                <a:sym typeface="Proxima Nova"/>
              </a:defRPr>
            </a:lvl3pPr>
            <a:lvl4pPr lvl="3" rtl="0" algn="r">
              <a:buNone/>
              <a:defRPr b="1" sz="1200">
                <a:solidFill>
                  <a:srgbClr val="000000"/>
                </a:solidFill>
                <a:latin typeface="Proxima Nova"/>
                <a:ea typeface="Proxima Nova"/>
                <a:cs typeface="Proxima Nova"/>
                <a:sym typeface="Proxima Nova"/>
              </a:defRPr>
            </a:lvl4pPr>
            <a:lvl5pPr lvl="4" rtl="0" algn="r">
              <a:buNone/>
              <a:defRPr b="1" sz="1200">
                <a:solidFill>
                  <a:srgbClr val="000000"/>
                </a:solidFill>
                <a:latin typeface="Proxima Nova"/>
                <a:ea typeface="Proxima Nova"/>
                <a:cs typeface="Proxima Nova"/>
                <a:sym typeface="Proxima Nova"/>
              </a:defRPr>
            </a:lvl5pPr>
            <a:lvl6pPr lvl="5" rtl="0" algn="r">
              <a:buNone/>
              <a:defRPr b="1" sz="1200">
                <a:solidFill>
                  <a:srgbClr val="000000"/>
                </a:solidFill>
                <a:latin typeface="Proxima Nova"/>
                <a:ea typeface="Proxima Nova"/>
                <a:cs typeface="Proxima Nova"/>
                <a:sym typeface="Proxima Nova"/>
              </a:defRPr>
            </a:lvl6pPr>
            <a:lvl7pPr lvl="6" rtl="0" algn="r">
              <a:buNone/>
              <a:defRPr b="1" sz="1200">
                <a:solidFill>
                  <a:srgbClr val="000000"/>
                </a:solidFill>
                <a:latin typeface="Proxima Nova"/>
                <a:ea typeface="Proxima Nova"/>
                <a:cs typeface="Proxima Nova"/>
                <a:sym typeface="Proxima Nova"/>
              </a:defRPr>
            </a:lvl7pPr>
            <a:lvl8pPr lvl="7" rtl="0" algn="r">
              <a:buNone/>
              <a:defRPr b="1" sz="1200">
                <a:solidFill>
                  <a:srgbClr val="000000"/>
                </a:solidFill>
                <a:latin typeface="Proxima Nova"/>
                <a:ea typeface="Proxima Nova"/>
                <a:cs typeface="Proxima Nova"/>
                <a:sym typeface="Proxima Nova"/>
              </a:defRPr>
            </a:lvl8pPr>
            <a:lvl9pPr lvl="8" rtl="0" algn="r">
              <a:buNone/>
              <a:defRPr b="1" sz="1200">
                <a:solidFill>
                  <a:srgbClr val="000000"/>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FFFFFF"/>
                </a:solidFill>
              </a:rPr>
              <a:t>co</a:t>
            </a:r>
            <a:r>
              <a:rPr lang="en"/>
              <a:t>opcareers.org</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stion slide purple">
  <p:cSld name="TITLE_1_1_1_1_1">
    <p:spTree>
      <p:nvGrpSpPr>
        <p:cNvPr id="46" name="Shape 46"/>
        <p:cNvGrpSpPr/>
        <p:nvPr/>
      </p:nvGrpSpPr>
      <p:grpSpPr>
        <a:xfrm>
          <a:off x="0" y="0"/>
          <a:ext cx="0" cy="0"/>
          <a:chOff x="0" y="0"/>
          <a:chExt cx="0" cy="0"/>
        </a:xfrm>
      </p:grpSpPr>
      <p:sp>
        <p:nvSpPr>
          <p:cNvPr id="47" name="Google Shape;47;p8"/>
          <p:cNvSpPr/>
          <p:nvPr/>
        </p:nvSpPr>
        <p:spPr>
          <a:xfrm>
            <a:off x="0" y="0"/>
            <a:ext cx="9144000" cy="5062800"/>
          </a:xfrm>
          <a:prstGeom prst="foldedCorner">
            <a:avLst>
              <a:gd fmla="val 26236" name="adj"/>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 name="Google Shape;48;p8"/>
          <p:cNvPicPr preferRelativeResize="0"/>
          <p:nvPr/>
        </p:nvPicPr>
        <p:blipFill>
          <a:blip r:embed="rId2">
            <a:alphaModFix/>
          </a:blip>
          <a:stretch>
            <a:fillRect/>
          </a:stretch>
        </p:blipFill>
        <p:spPr>
          <a:xfrm>
            <a:off x="8401052" y="4694021"/>
            <a:ext cx="675724" cy="313099"/>
          </a:xfrm>
          <a:prstGeom prst="rect">
            <a:avLst/>
          </a:prstGeom>
          <a:noFill/>
          <a:ln>
            <a:noFill/>
          </a:ln>
        </p:spPr>
      </p:pic>
      <p:cxnSp>
        <p:nvCxnSpPr>
          <p:cNvPr id="49" name="Google Shape;49;p8"/>
          <p:cNvCxnSpPr/>
          <p:nvPr/>
        </p:nvCxnSpPr>
        <p:spPr>
          <a:xfrm>
            <a:off x="0" y="5107925"/>
            <a:ext cx="9144000" cy="0"/>
          </a:xfrm>
          <a:prstGeom prst="straightConnector1">
            <a:avLst/>
          </a:prstGeom>
          <a:noFill/>
          <a:ln cap="flat" cmpd="sng" w="76200">
            <a:solidFill>
              <a:srgbClr val="434343"/>
            </a:solidFill>
            <a:prstDash val="solid"/>
            <a:round/>
            <a:headEnd len="med" w="med" type="none"/>
            <a:tailEnd len="med" w="med" type="none"/>
          </a:ln>
        </p:spPr>
      </p:cxnSp>
      <p:sp>
        <p:nvSpPr>
          <p:cNvPr id="50" name="Google Shape;50;p8"/>
          <p:cNvSpPr txBox="1"/>
          <p:nvPr>
            <p:ph type="ctrTitle"/>
          </p:nvPr>
        </p:nvSpPr>
        <p:spPr>
          <a:xfrm>
            <a:off x="685800" y="1583356"/>
            <a:ext cx="7772400" cy="21030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6000"/>
              <a:buFont typeface="Proxima Nova"/>
              <a:buNone/>
              <a:defRPr b="0" sz="6000">
                <a:solidFill>
                  <a:srgbClr val="FFFFFF"/>
                </a:solidFill>
                <a:latin typeface="Proxima Nova"/>
                <a:ea typeface="Proxima Nova"/>
                <a:cs typeface="Proxima Nova"/>
                <a:sym typeface="Proxima Nova"/>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51" name="Google Shape;51;p8"/>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lvl1pPr lvl="0" rtl="0" algn="r">
              <a:buNone/>
              <a:defRPr b="1" sz="1200">
                <a:solidFill>
                  <a:srgbClr val="000000"/>
                </a:solidFill>
                <a:latin typeface="Proxima Nova"/>
                <a:ea typeface="Proxima Nova"/>
                <a:cs typeface="Proxima Nova"/>
                <a:sym typeface="Proxima Nova"/>
              </a:defRPr>
            </a:lvl1pPr>
            <a:lvl2pPr lvl="1" rtl="0" algn="r">
              <a:buNone/>
              <a:defRPr b="1" sz="1200">
                <a:solidFill>
                  <a:srgbClr val="000000"/>
                </a:solidFill>
                <a:latin typeface="Proxima Nova"/>
                <a:ea typeface="Proxima Nova"/>
                <a:cs typeface="Proxima Nova"/>
                <a:sym typeface="Proxima Nova"/>
              </a:defRPr>
            </a:lvl2pPr>
            <a:lvl3pPr lvl="2" rtl="0" algn="r">
              <a:buNone/>
              <a:defRPr b="1" sz="1200">
                <a:solidFill>
                  <a:srgbClr val="000000"/>
                </a:solidFill>
                <a:latin typeface="Proxima Nova"/>
                <a:ea typeface="Proxima Nova"/>
                <a:cs typeface="Proxima Nova"/>
                <a:sym typeface="Proxima Nova"/>
              </a:defRPr>
            </a:lvl3pPr>
            <a:lvl4pPr lvl="3" rtl="0" algn="r">
              <a:buNone/>
              <a:defRPr b="1" sz="1200">
                <a:solidFill>
                  <a:srgbClr val="000000"/>
                </a:solidFill>
                <a:latin typeface="Proxima Nova"/>
                <a:ea typeface="Proxima Nova"/>
                <a:cs typeface="Proxima Nova"/>
                <a:sym typeface="Proxima Nova"/>
              </a:defRPr>
            </a:lvl4pPr>
            <a:lvl5pPr lvl="4" rtl="0" algn="r">
              <a:buNone/>
              <a:defRPr b="1" sz="1200">
                <a:solidFill>
                  <a:srgbClr val="000000"/>
                </a:solidFill>
                <a:latin typeface="Proxima Nova"/>
                <a:ea typeface="Proxima Nova"/>
                <a:cs typeface="Proxima Nova"/>
                <a:sym typeface="Proxima Nova"/>
              </a:defRPr>
            </a:lvl5pPr>
            <a:lvl6pPr lvl="5" rtl="0" algn="r">
              <a:buNone/>
              <a:defRPr b="1" sz="1200">
                <a:solidFill>
                  <a:srgbClr val="000000"/>
                </a:solidFill>
                <a:latin typeface="Proxima Nova"/>
                <a:ea typeface="Proxima Nova"/>
                <a:cs typeface="Proxima Nova"/>
                <a:sym typeface="Proxima Nova"/>
              </a:defRPr>
            </a:lvl6pPr>
            <a:lvl7pPr lvl="6" rtl="0" algn="r">
              <a:buNone/>
              <a:defRPr b="1" sz="1200">
                <a:solidFill>
                  <a:srgbClr val="000000"/>
                </a:solidFill>
                <a:latin typeface="Proxima Nova"/>
                <a:ea typeface="Proxima Nova"/>
                <a:cs typeface="Proxima Nova"/>
                <a:sym typeface="Proxima Nova"/>
              </a:defRPr>
            </a:lvl7pPr>
            <a:lvl8pPr lvl="7" rtl="0" algn="r">
              <a:buNone/>
              <a:defRPr b="1" sz="1200">
                <a:solidFill>
                  <a:srgbClr val="000000"/>
                </a:solidFill>
                <a:latin typeface="Proxima Nova"/>
                <a:ea typeface="Proxima Nova"/>
                <a:cs typeface="Proxima Nova"/>
                <a:sym typeface="Proxima Nova"/>
              </a:defRPr>
            </a:lvl8pPr>
            <a:lvl9pPr lvl="8" rtl="0" algn="r">
              <a:buNone/>
              <a:defRPr b="1" sz="1200">
                <a:solidFill>
                  <a:srgbClr val="000000"/>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FFFFFF"/>
                </a:solidFill>
              </a:rPr>
              <a:t>co</a:t>
            </a:r>
            <a:r>
              <a:rPr lang="en"/>
              <a:t>opcareers.org</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2" name="Shape 52"/>
        <p:cNvGrpSpPr/>
        <p:nvPr/>
      </p:nvGrpSpPr>
      <p:grpSpPr>
        <a:xfrm>
          <a:off x="0" y="0"/>
          <a:ext cx="0" cy="0"/>
          <a:chOff x="0" y="0"/>
          <a:chExt cx="0" cy="0"/>
        </a:xfrm>
      </p:grpSpPr>
      <p:sp>
        <p:nvSpPr>
          <p:cNvPr id="53" name="Google Shape;53;p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Font typeface="Proxima Nova"/>
              <a:buNone/>
              <a:defRPr>
                <a:latin typeface="Proxima Nova"/>
                <a:ea typeface="Proxima Nova"/>
                <a:cs typeface="Proxima Nova"/>
                <a:sym typeface="Proxima Nova"/>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54" name="Google Shape;54;p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381000" lvl="0" marL="457200" rtl="0">
              <a:spcBef>
                <a:spcPts val="600"/>
              </a:spcBef>
              <a:spcAft>
                <a:spcPts val="0"/>
              </a:spcAft>
              <a:buSzPts val="2400"/>
              <a:buFont typeface="Proxima Nova"/>
              <a:buChar char="●"/>
              <a:defRPr>
                <a:latin typeface="Proxima Nova"/>
                <a:ea typeface="Proxima Nova"/>
                <a:cs typeface="Proxima Nova"/>
                <a:sym typeface="Proxima Nova"/>
              </a:defRPr>
            </a:lvl1pPr>
            <a:lvl2pPr indent="-381000" lvl="1" marL="914400" rtl="0">
              <a:spcBef>
                <a:spcPts val="0"/>
              </a:spcBef>
              <a:spcAft>
                <a:spcPts val="0"/>
              </a:spcAft>
              <a:buSzPts val="2400"/>
              <a:buFont typeface="Proxima Nova"/>
              <a:buChar char="○"/>
              <a:defRPr>
                <a:latin typeface="Proxima Nova"/>
                <a:ea typeface="Proxima Nova"/>
                <a:cs typeface="Proxima Nova"/>
                <a:sym typeface="Proxima Nova"/>
              </a:defRPr>
            </a:lvl2pPr>
            <a:lvl3pPr indent="-342900" lvl="2" marL="1371600" rtl="0">
              <a:spcBef>
                <a:spcPts val="0"/>
              </a:spcBef>
              <a:spcAft>
                <a:spcPts val="0"/>
              </a:spcAft>
              <a:buSzPts val="1800"/>
              <a:buFont typeface="Proxima Nova"/>
              <a:buChar char="■"/>
              <a:defRPr>
                <a:latin typeface="Proxima Nova"/>
                <a:ea typeface="Proxima Nova"/>
                <a:cs typeface="Proxima Nova"/>
                <a:sym typeface="Proxima Nova"/>
              </a:defRPr>
            </a:lvl3pPr>
            <a:lvl4pPr indent="-342900" lvl="3" marL="1828800" rtl="0">
              <a:spcBef>
                <a:spcPts val="0"/>
              </a:spcBef>
              <a:spcAft>
                <a:spcPts val="0"/>
              </a:spcAft>
              <a:buSzPts val="1800"/>
              <a:buFont typeface="Proxima Nova"/>
              <a:buChar char="●"/>
              <a:defRPr>
                <a:latin typeface="Proxima Nova"/>
                <a:ea typeface="Proxima Nova"/>
                <a:cs typeface="Proxima Nova"/>
                <a:sym typeface="Proxima Nova"/>
              </a:defRPr>
            </a:lvl4pPr>
            <a:lvl5pPr indent="-342900" lvl="4" marL="2286000" rtl="0">
              <a:spcBef>
                <a:spcPts val="0"/>
              </a:spcBef>
              <a:spcAft>
                <a:spcPts val="0"/>
              </a:spcAft>
              <a:buSzPts val="1800"/>
              <a:buFont typeface="Proxima Nova"/>
              <a:buChar char="○"/>
              <a:defRPr>
                <a:latin typeface="Proxima Nova"/>
                <a:ea typeface="Proxima Nova"/>
                <a:cs typeface="Proxima Nova"/>
                <a:sym typeface="Proxima Nova"/>
              </a:defRPr>
            </a:lvl5pPr>
            <a:lvl6pPr indent="-330200" lvl="5" marL="2743200" rtl="0">
              <a:spcBef>
                <a:spcPts val="0"/>
              </a:spcBef>
              <a:spcAft>
                <a:spcPts val="0"/>
              </a:spcAft>
              <a:buSzPts val="1600"/>
              <a:buFont typeface="Proxima Nova"/>
              <a:buChar char="■"/>
              <a:defRPr>
                <a:latin typeface="Proxima Nova"/>
                <a:ea typeface="Proxima Nova"/>
                <a:cs typeface="Proxima Nova"/>
                <a:sym typeface="Proxima Nova"/>
              </a:defRPr>
            </a:lvl6pPr>
            <a:lvl7pPr indent="-330200" lvl="6" marL="3200400" rtl="0">
              <a:spcBef>
                <a:spcPts val="0"/>
              </a:spcBef>
              <a:spcAft>
                <a:spcPts val="0"/>
              </a:spcAft>
              <a:buSzPts val="1600"/>
              <a:buFont typeface="Proxima Nova"/>
              <a:buChar char="●"/>
              <a:defRPr>
                <a:latin typeface="Proxima Nova"/>
                <a:ea typeface="Proxima Nova"/>
                <a:cs typeface="Proxima Nova"/>
                <a:sym typeface="Proxima Nova"/>
              </a:defRPr>
            </a:lvl7pPr>
            <a:lvl8pPr indent="-317500" lvl="7" marL="3657600" rtl="0">
              <a:spcBef>
                <a:spcPts val="0"/>
              </a:spcBef>
              <a:spcAft>
                <a:spcPts val="0"/>
              </a:spcAft>
              <a:buSzPts val="1400"/>
              <a:buFont typeface="Proxima Nova"/>
              <a:buChar char="○"/>
              <a:defRPr>
                <a:latin typeface="Proxima Nova"/>
                <a:ea typeface="Proxima Nova"/>
                <a:cs typeface="Proxima Nova"/>
                <a:sym typeface="Proxima Nova"/>
              </a:defRPr>
            </a:lvl8pPr>
            <a:lvl9pPr indent="-317500" lvl="8" marL="4114800" rtl="0">
              <a:spcBef>
                <a:spcPts val="0"/>
              </a:spcBef>
              <a:spcAft>
                <a:spcPts val="0"/>
              </a:spcAft>
              <a:buSzPts val="1400"/>
              <a:buFont typeface="Proxima Nova"/>
              <a:buChar char="■"/>
              <a:defRPr>
                <a:latin typeface="Proxima Nova"/>
                <a:ea typeface="Proxima Nova"/>
                <a:cs typeface="Proxima Nova"/>
                <a:sym typeface="Proxima Nova"/>
              </a:defRPr>
            </a:lvl9pPr>
          </a:lstStyle>
          <a:p/>
        </p:txBody>
      </p:sp>
      <p:pic>
        <p:nvPicPr>
          <p:cNvPr id="55" name="Google Shape;55;p9"/>
          <p:cNvPicPr preferRelativeResize="0"/>
          <p:nvPr/>
        </p:nvPicPr>
        <p:blipFill>
          <a:blip r:embed="rId2">
            <a:alphaModFix/>
          </a:blip>
          <a:stretch>
            <a:fillRect/>
          </a:stretch>
        </p:blipFill>
        <p:spPr>
          <a:xfrm>
            <a:off x="8401052" y="4694021"/>
            <a:ext cx="675724" cy="313099"/>
          </a:xfrm>
          <a:prstGeom prst="rect">
            <a:avLst/>
          </a:prstGeom>
          <a:noFill/>
          <a:ln>
            <a:noFill/>
          </a:ln>
        </p:spPr>
      </p:pic>
      <p:cxnSp>
        <p:nvCxnSpPr>
          <p:cNvPr id="56" name="Google Shape;56;p9"/>
          <p:cNvCxnSpPr/>
          <p:nvPr/>
        </p:nvCxnSpPr>
        <p:spPr>
          <a:xfrm>
            <a:off x="0" y="5107925"/>
            <a:ext cx="9144000" cy="0"/>
          </a:xfrm>
          <a:prstGeom prst="straightConnector1">
            <a:avLst/>
          </a:prstGeom>
          <a:noFill/>
          <a:ln cap="flat" cmpd="sng" w="76200">
            <a:solidFill>
              <a:srgbClr val="434343"/>
            </a:solidFill>
            <a:prstDash val="solid"/>
            <a:round/>
            <a:headEnd len="med" w="med" type="none"/>
            <a:tailEnd len="med" w="med" type="none"/>
          </a:ln>
        </p:spPr>
      </p:cxnSp>
      <p:sp>
        <p:nvSpPr>
          <p:cNvPr id="57" name="Google Shape;57;p9"/>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lvl1pPr lvl="0" rtl="0" algn="r">
              <a:buNone/>
              <a:defRPr b="1" sz="1200">
                <a:solidFill>
                  <a:schemeClr val="dk1"/>
                </a:solidFill>
                <a:latin typeface="Proxima Nova"/>
                <a:ea typeface="Proxima Nova"/>
                <a:cs typeface="Proxima Nova"/>
                <a:sym typeface="Proxima Nova"/>
              </a:defRPr>
            </a:lvl1pPr>
            <a:lvl2pPr lvl="1" rtl="0" algn="r">
              <a:buNone/>
              <a:defRPr b="1" sz="1200">
                <a:solidFill>
                  <a:schemeClr val="dk1"/>
                </a:solidFill>
                <a:latin typeface="Proxima Nova"/>
                <a:ea typeface="Proxima Nova"/>
                <a:cs typeface="Proxima Nova"/>
                <a:sym typeface="Proxima Nova"/>
              </a:defRPr>
            </a:lvl2pPr>
            <a:lvl3pPr lvl="2" rtl="0" algn="r">
              <a:buNone/>
              <a:defRPr b="1" sz="1200">
                <a:solidFill>
                  <a:schemeClr val="dk1"/>
                </a:solidFill>
                <a:latin typeface="Proxima Nova"/>
                <a:ea typeface="Proxima Nova"/>
                <a:cs typeface="Proxima Nova"/>
                <a:sym typeface="Proxima Nova"/>
              </a:defRPr>
            </a:lvl3pPr>
            <a:lvl4pPr lvl="3" rtl="0" algn="r">
              <a:buNone/>
              <a:defRPr b="1" sz="1200">
                <a:solidFill>
                  <a:schemeClr val="dk1"/>
                </a:solidFill>
                <a:latin typeface="Proxima Nova"/>
                <a:ea typeface="Proxima Nova"/>
                <a:cs typeface="Proxima Nova"/>
                <a:sym typeface="Proxima Nova"/>
              </a:defRPr>
            </a:lvl4pPr>
            <a:lvl5pPr lvl="4" rtl="0" algn="r">
              <a:buNone/>
              <a:defRPr b="1" sz="1200">
                <a:solidFill>
                  <a:schemeClr val="dk1"/>
                </a:solidFill>
                <a:latin typeface="Proxima Nova"/>
                <a:ea typeface="Proxima Nova"/>
                <a:cs typeface="Proxima Nova"/>
                <a:sym typeface="Proxima Nova"/>
              </a:defRPr>
            </a:lvl5pPr>
            <a:lvl6pPr lvl="5" rtl="0" algn="r">
              <a:buNone/>
              <a:defRPr b="1" sz="1200">
                <a:solidFill>
                  <a:schemeClr val="dk1"/>
                </a:solidFill>
                <a:latin typeface="Proxima Nova"/>
                <a:ea typeface="Proxima Nova"/>
                <a:cs typeface="Proxima Nova"/>
                <a:sym typeface="Proxima Nova"/>
              </a:defRPr>
            </a:lvl6pPr>
            <a:lvl7pPr lvl="6" rtl="0" algn="r">
              <a:buNone/>
              <a:defRPr b="1" sz="1200">
                <a:solidFill>
                  <a:schemeClr val="dk1"/>
                </a:solidFill>
                <a:latin typeface="Proxima Nova"/>
                <a:ea typeface="Proxima Nova"/>
                <a:cs typeface="Proxima Nova"/>
                <a:sym typeface="Proxima Nova"/>
              </a:defRPr>
            </a:lvl7pPr>
            <a:lvl8pPr lvl="7" rtl="0" algn="r">
              <a:buNone/>
              <a:defRPr b="1" sz="1200">
                <a:solidFill>
                  <a:schemeClr val="dk1"/>
                </a:solidFill>
                <a:latin typeface="Proxima Nova"/>
                <a:ea typeface="Proxima Nova"/>
                <a:cs typeface="Proxima Nova"/>
                <a:sym typeface="Proxima Nova"/>
              </a:defRPr>
            </a:lvl8pPr>
            <a:lvl9pPr lvl="8" rtl="0" algn="r">
              <a:buNone/>
              <a:defRPr b="1" sz="12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3366FF"/>
                </a:solidFill>
              </a:rPr>
              <a:t>co</a:t>
            </a:r>
            <a:r>
              <a:rPr lang="en"/>
              <a:t>opcareers.org</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8" name="Shape 58"/>
        <p:cNvGrpSpPr/>
        <p:nvPr/>
      </p:nvGrpSpPr>
      <p:grpSpPr>
        <a:xfrm>
          <a:off x="0" y="0"/>
          <a:ext cx="0" cy="0"/>
          <a:chOff x="0" y="0"/>
          <a:chExt cx="0" cy="0"/>
        </a:xfrm>
      </p:grpSpPr>
      <p:sp>
        <p:nvSpPr>
          <p:cNvPr id="59" name="Google Shape;59;p1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Font typeface="Proxima Nova"/>
              <a:buNone/>
              <a:defRPr>
                <a:latin typeface="Proxima Nova"/>
                <a:ea typeface="Proxima Nova"/>
                <a:cs typeface="Proxima Nova"/>
                <a:sym typeface="Proxima Nova"/>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60" name="Google Shape;60;p10"/>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381000" lvl="0" marL="457200" rtl="0">
              <a:spcBef>
                <a:spcPts val="600"/>
              </a:spcBef>
              <a:spcAft>
                <a:spcPts val="0"/>
              </a:spcAft>
              <a:buSzPts val="2400"/>
              <a:buChar char="●"/>
              <a:defRPr/>
            </a:lvl1pPr>
            <a:lvl2pPr indent="-381000" lvl="1" marL="914400" rtl="0">
              <a:spcBef>
                <a:spcPts val="0"/>
              </a:spcBef>
              <a:spcAft>
                <a:spcPts val="0"/>
              </a:spcAft>
              <a:buSzPts val="2400"/>
              <a:buChar char="○"/>
              <a:defRPr/>
            </a:lvl2pPr>
            <a:lvl3pPr indent="-342900" lvl="2" marL="1371600" rtl="0">
              <a:spcBef>
                <a:spcPts val="0"/>
              </a:spcBef>
              <a:spcAft>
                <a:spcPts val="0"/>
              </a:spcAft>
              <a:buSzPts val="18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1" name="Google Shape;61;p10"/>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381000" lvl="0" marL="457200" rtl="0">
              <a:spcBef>
                <a:spcPts val="600"/>
              </a:spcBef>
              <a:spcAft>
                <a:spcPts val="0"/>
              </a:spcAft>
              <a:buSzPts val="2400"/>
              <a:buChar char="●"/>
              <a:defRPr/>
            </a:lvl1pPr>
            <a:lvl2pPr indent="-381000" lvl="1" marL="914400" rtl="0">
              <a:spcBef>
                <a:spcPts val="0"/>
              </a:spcBef>
              <a:spcAft>
                <a:spcPts val="0"/>
              </a:spcAft>
              <a:buSzPts val="2400"/>
              <a:buChar char="○"/>
              <a:defRPr/>
            </a:lvl2pPr>
            <a:lvl3pPr indent="-342900" lvl="2" marL="1371600" rtl="0">
              <a:spcBef>
                <a:spcPts val="0"/>
              </a:spcBef>
              <a:spcAft>
                <a:spcPts val="0"/>
              </a:spcAft>
              <a:buSzPts val="18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pic>
        <p:nvPicPr>
          <p:cNvPr id="62" name="Google Shape;62;p10"/>
          <p:cNvPicPr preferRelativeResize="0"/>
          <p:nvPr/>
        </p:nvPicPr>
        <p:blipFill>
          <a:blip r:embed="rId2">
            <a:alphaModFix/>
          </a:blip>
          <a:stretch>
            <a:fillRect/>
          </a:stretch>
        </p:blipFill>
        <p:spPr>
          <a:xfrm>
            <a:off x="8401052" y="4694021"/>
            <a:ext cx="675724" cy="313099"/>
          </a:xfrm>
          <a:prstGeom prst="rect">
            <a:avLst/>
          </a:prstGeom>
          <a:noFill/>
          <a:ln>
            <a:noFill/>
          </a:ln>
        </p:spPr>
      </p:pic>
      <p:sp>
        <p:nvSpPr>
          <p:cNvPr id="63" name="Google Shape;63;p10"/>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lvl1pPr lvl="0" rtl="0" algn="r">
              <a:buNone/>
              <a:defRPr b="1" sz="1200">
                <a:solidFill>
                  <a:schemeClr val="dk1"/>
                </a:solidFill>
                <a:latin typeface="Proxima Nova"/>
                <a:ea typeface="Proxima Nova"/>
                <a:cs typeface="Proxima Nova"/>
                <a:sym typeface="Proxima Nova"/>
              </a:defRPr>
            </a:lvl1pPr>
            <a:lvl2pPr lvl="1" rtl="0" algn="r">
              <a:buNone/>
              <a:defRPr b="1" sz="1200">
                <a:solidFill>
                  <a:schemeClr val="dk1"/>
                </a:solidFill>
                <a:latin typeface="Proxima Nova"/>
                <a:ea typeface="Proxima Nova"/>
                <a:cs typeface="Proxima Nova"/>
                <a:sym typeface="Proxima Nova"/>
              </a:defRPr>
            </a:lvl2pPr>
            <a:lvl3pPr lvl="2" rtl="0" algn="r">
              <a:buNone/>
              <a:defRPr b="1" sz="1200">
                <a:solidFill>
                  <a:schemeClr val="dk1"/>
                </a:solidFill>
                <a:latin typeface="Proxima Nova"/>
                <a:ea typeface="Proxima Nova"/>
                <a:cs typeface="Proxima Nova"/>
                <a:sym typeface="Proxima Nova"/>
              </a:defRPr>
            </a:lvl3pPr>
            <a:lvl4pPr lvl="3" rtl="0" algn="r">
              <a:buNone/>
              <a:defRPr b="1" sz="1200">
                <a:solidFill>
                  <a:schemeClr val="dk1"/>
                </a:solidFill>
                <a:latin typeface="Proxima Nova"/>
                <a:ea typeface="Proxima Nova"/>
                <a:cs typeface="Proxima Nova"/>
                <a:sym typeface="Proxima Nova"/>
              </a:defRPr>
            </a:lvl4pPr>
            <a:lvl5pPr lvl="4" rtl="0" algn="r">
              <a:buNone/>
              <a:defRPr b="1" sz="1200">
                <a:solidFill>
                  <a:schemeClr val="dk1"/>
                </a:solidFill>
                <a:latin typeface="Proxima Nova"/>
                <a:ea typeface="Proxima Nova"/>
                <a:cs typeface="Proxima Nova"/>
                <a:sym typeface="Proxima Nova"/>
              </a:defRPr>
            </a:lvl5pPr>
            <a:lvl6pPr lvl="5" rtl="0" algn="r">
              <a:buNone/>
              <a:defRPr b="1" sz="1200">
                <a:solidFill>
                  <a:schemeClr val="dk1"/>
                </a:solidFill>
                <a:latin typeface="Proxima Nova"/>
                <a:ea typeface="Proxima Nova"/>
                <a:cs typeface="Proxima Nova"/>
                <a:sym typeface="Proxima Nova"/>
              </a:defRPr>
            </a:lvl6pPr>
            <a:lvl7pPr lvl="6" rtl="0" algn="r">
              <a:buNone/>
              <a:defRPr b="1" sz="1200">
                <a:solidFill>
                  <a:schemeClr val="dk1"/>
                </a:solidFill>
                <a:latin typeface="Proxima Nova"/>
                <a:ea typeface="Proxima Nova"/>
                <a:cs typeface="Proxima Nova"/>
                <a:sym typeface="Proxima Nova"/>
              </a:defRPr>
            </a:lvl7pPr>
            <a:lvl8pPr lvl="7" rtl="0" algn="r">
              <a:buNone/>
              <a:defRPr b="1" sz="1200">
                <a:solidFill>
                  <a:schemeClr val="dk1"/>
                </a:solidFill>
                <a:latin typeface="Proxima Nova"/>
                <a:ea typeface="Proxima Nova"/>
                <a:cs typeface="Proxima Nova"/>
                <a:sym typeface="Proxima Nova"/>
              </a:defRPr>
            </a:lvl8pPr>
            <a:lvl9pPr lvl="8" rtl="0" algn="r">
              <a:buNone/>
              <a:defRPr b="1" sz="12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3366FF"/>
                </a:solidFill>
              </a:rPr>
              <a:t>co</a:t>
            </a:r>
            <a:r>
              <a:rPr lang="en"/>
              <a:t>opcareers.org</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3600"/>
              <a:buFont typeface="Proxima Nova"/>
              <a:buNone/>
              <a:defRPr b="1" sz="36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3600"/>
              <a:buNone/>
              <a:defRPr b="1" sz="3600">
                <a:solidFill>
                  <a:schemeClr val="dk1"/>
                </a:solidFill>
              </a:defRPr>
            </a:lvl2pPr>
            <a:lvl3pPr lvl="2" rtl="0">
              <a:spcBef>
                <a:spcPts val="0"/>
              </a:spcBef>
              <a:spcAft>
                <a:spcPts val="0"/>
              </a:spcAft>
              <a:buClr>
                <a:schemeClr val="dk1"/>
              </a:buClr>
              <a:buSzPts val="3600"/>
              <a:buNone/>
              <a:defRPr b="1" sz="3600">
                <a:solidFill>
                  <a:schemeClr val="dk1"/>
                </a:solidFill>
              </a:defRPr>
            </a:lvl3pPr>
            <a:lvl4pPr lvl="3" rtl="0">
              <a:spcBef>
                <a:spcPts val="0"/>
              </a:spcBef>
              <a:spcAft>
                <a:spcPts val="0"/>
              </a:spcAft>
              <a:buClr>
                <a:schemeClr val="dk1"/>
              </a:buClr>
              <a:buSzPts val="3600"/>
              <a:buNone/>
              <a:defRPr b="1" sz="3600">
                <a:solidFill>
                  <a:schemeClr val="dk1"/>
                </a:solidFill>
              </a:defRPr>
            </a:lvl4pPr>
            <a:lvl5pPr lvl="4" rtl="0">
              <a:spcBef>
                <a:spcPts val="0"/>
              </a:spcBef>
              <a:spcAft>
                <a:spcPts val="0"/>
              </a:spcAft>
              <a:buClr>
                <a:schemeClr val="dk1"/>
              </a:buClr>
              <a:buSzPts val="3600"/>
              <a:buNone/>
              <a:defRPr b="1" sz="3600">
                <a:solidFill>
                  <a:schemeClr val="dk1"/>
                </a:solidFill>
              </a:defRPr>
            </a:lvl5pPr>
            <a:lvl6pPr lvl="5" rtl="0">
              <a:spcBef>
                <a:spcPts val="0"/>
              </a:spcBef>
              <a:spcAft>
                <a:spcPts val="0"/>
              </a:spcAft>
              <a:buClr>
                <a:schemeClr val="dk1"/>
              </a:buClr>
              <a:buSzPts val="3600"/>
              <a:buNone/>
              <a:defRPr b="1" sz="3600">
                <a:solidFill>
                  <a:schemeClr val="dk1"/>
                </a:solidFill>
              </a:defRPr>
            </a:lvl6pPr>
            <a:lvl7pPr lvl="6" rtl="0">
              <a:spcBef>
                <a:spcPts val="0"/>
              </a:spcBef>
              <a:spcAft>
                <a:spcPts val="0"/>
              </a:spcAft>
              <a:buClr>
                <a:schemeClr val="dk1"/>
              </a:buClr>
              <a:buSzPts val="3600"/>
              <a:buNone/>
              <a:defRPr b="1" sz="3600">
                <a:solidFill>
                  <a:schemeClr val="dk1"/>
                </a:solidFill>
              </a:defRPr>
            </a:lvl7pPr>
            <a:lvl8pPr lvl="7" rtl="0">
              <a:spcBef>
                <a:spcPts val="0"/>
              </a:spcBef>
              <a:spcAft>
                <a:spcPts val="0"/>
              </a:spcAft>
              <a:buClr>
                <a:schemeClr val="dk1"/>
              </a:buClr>
              <a:buSzPts val="3600"/>
              <a:buNone/>
              <a:defRPr b="1" sz="3600">
                <a:solidFill>
                  <a:schemeClr val="dk1"/>
                </a:solidFill>
              </a:defRPr>
            </a:lvl8pPr>
            <a:lvl9pPr lvl="8" rtl="0">
              <a:spcBef>
                <a:spcPts val="0"/>
              </a:spcBef>
              <a:spcAft>
                <a:spcPts val="0"/>
              </a:spcAft>
              <a:buClr>
                <a:schemeClr val="dk1"/>
              </a:buClr>
              <a:buSzPts val="3600"/>
              <a:buNone/>
              <a:defRPr b="1" sz="3600">
                <a:solidFill>
                  <a:schemeClr val="dk1"/>
                </a:solidFill>
              </a:defRPr>
            </a:lvl9pPr>
          </a:lstStyle>
          <a:p/>
        </p:txBody>
      </p:sp>
      <p:sp>
        <p:nvSpPr>
          <p:cNvPr id="7" name="Google Shape;7;p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381000" lvl="0" marL="457200" rtl="0">
              <a:lnSpc>
                <a:spcPct val="115000"/>
              </a:lnSpc>
              <a:spcBef>
                <a:spcPts val="600"/>
              </a:spcBef>
              <a:spcAft>
                <a:spcPts val="0"/>
              </a:spcAft>
              <a:buClr>
                <a:schemeClr val="dk1"/>
              </a:buClr>
              <a:buSzPts val="2400"/>
              <a:buFont typeface="Proxima Nova"/>
              <a:buChar char="●"/>
              <a:defRPr sz="2400">
                <a:solidFill>
                  <a:schemeClr val="dk1"/>
                </a:solidFill>
                <a:latin typeface="Proxima Nova"/>
                <a:ea typeface="Proxima Nova"/>
                <a:cs typeface="Proxima Nova"/>
                <a:sym typeface="Proxima Nova"/>
              </a:defRPr>
            </a:lvl1pPr>
            <a:lvl2pPr indent="-381000" lvl="1" marL="914400" rtl="0">
              <a:lnSpc>
                <a:spcPct val="115000"/>
              </a:lnSpc>
              <a:spcBef>
                <a:spcPts val="0"/>
              </a:spcBef>
              <a:spcAft>
                <a:spcPts val="0"/>
              </a:spcAft>
              <a:buClr>
                <a:schemeClr val="dk1"/>
              </a:buClr>
              <a:buSzPts val="2400"/>
              <a:buFont typeface="Proxima Nova"/>
              <a:buChar char="○"/>
              <a:defRPr sz="2400">
                <a:solidFill>
                  <a:schemeClr val="dk1"/>
                </a:solidFill>
                <a:latin typeface="Proxima Nova"/>
                <a:ea typeface="Proxima Nova"/>
                <a:cs typeface="Proxima Nova"/>
                <a:sym typeface="Proxima Nova"/>
              </a:defRPr>
            </a:lvl2pPr>
            <a:lvl3pPr indent="-342900" lvl="2" marL="1371600" rtl="0">
              <a:lnSpc>
                <a:spcPct val="115000"/>
              </a:lnSpc>
              <a:spcBef>
                <a:spcPts val="0"/>
              </a:spcBef>
              <a:spcAft>
                <a:spcPts val="0"/>
              </a:spcAft>
              <a:buClr>
                <a:schemeClr val="dk1"/>
              </a:buClr>
              <a:buSzPts val="1800"/>
              <a:buFont typeface="Proxima Nova"/>
              <a:buChar char="■"/>
              <a:defRPr sz="1800">
                <a:solidFill>
                  <a:schemeClr val="dk1"/>
                </a:solidFill>
                <a:latin typeface="Proxima Nova"/>
                <a:ea typeface="Proxima Nova"/>
                <a:cs typeface="Proxima Nova"/>
                <a:sym typeface="Proxima Nova"/>
              </a:defRPr>
            </a:lvl3pPr>
            <a:lvl4pPr indent="-342900" lvl="3" marL="1828800" rtl="0">
              <a:lnSpc>
                <a:spcPct val="115000"/>
              </a:lnSpc>
              <a:spcBef>
                <a:spcPts val="0"/>
              </a:spcBef>
              <a:spcAft>
                <a:spcPts val="0"/>
              </a:spcAft>
              <a:buClr>
                <a:schemeClr val="dk1"/>
              </a:buClr>
              <a:buSzPts val="1800"/>
              <a:buFont typeface="Proxima Nova"/>
              <a:buChar char="●"/>
              <a:defRPr sz="1800">
                <a:solidFill>
                  <a:schemeClr val="dk1"/>
                </a:solidFill>
                <a:latin typeface="Proxima Nova"/>
                <a:ea typeface="Proxima Nova"/>
                <a:cs typeface="Proxima Nova"/>
                <a:sym typeface="Proxima Nova"/>
              </a:defRPr>
            </a:lvl4pPr>
            <a:lvl5pPr indent="-342900" lvl="4" marL="2286000" rtl="0">
              <a:lnSpc>
                <a:spcPct val="115000"/>
              </a:lnSpc>
              <a:spcBef>
                <a:spcPts val="0"/>
              </a:spcBef>
              <a:spcAft>
                <a:spcPts val="0"/>
              </a:spcAft>
              <a:buClr>
                <a:schemeClr val="dk1"/>
              </a:buClr>
              <a:buSzPts val="1800"/>
              <a:buFont typeface="Proxima Nova"/>
              <a:buChar char="○"/>
              <a:defRPr sz="1800">
                <a:solidFill>
                  <a:schemeClr val="dk1"/>
                </a:solidFill>
                <a:latin typeface="Proxima Nova"/>
                <a:ea typeface="Proxima Nova"/>
                <a:cs typeface="Proxima Nova"/>
                <a:sym typeface="Proxima Nova"/>
              </a:defRPr>
            </a:lvl5pPr>
            <a:lvl6pPr indent="-330200" lvl="5" marL="2743200" rtl="0">
              <a:lnSpc>
                <a:spcPct val="115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indent="-330200" lvl="6" marL="3200400" rtl="0">
              <a:lnSpc>
                <a:spcPct val="115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indent="-317500" lvl="7" marL="36576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
        <p:nvSpPr>
          <p:cNvPr id="8" name="Google Shape;8;p1"/>
          <p:cNvSpPr txBox="1"/>
          <p:nvPr>
            <p:ph idx="12" type="sldNum"/>
          </p:nvPr>
        </p:nvSpPr>
        <p:spPr>
          <a:xfrm>
            <a:off x="50" y="4673650"/>
            <a:ext cx="1559400" cy="393600"/>
          </a:xfrm>
          <a:prstGeom prst="rect">
            <a:avLst/>
          </a:prstGeom>
          <a:noFill/>
          <a:ln>
            <a:noFill/>
          </a:ln>
        </p:spPr>
        <p:txBody>
          <a:bodyPr anchorCtr="0" anchor="ctr" bIns="91425" lIns="91425" spcFirstLastPara="1" rIns="91425" wrap="square" tIns="91425">
            <a:noAutofit/>
          </a:bodyPr>
          <a:lstStyle>
            <a:lvl1pPr lvl="0" rtl="0" algn="r">
              <a:buNone/>
              <a:defRPr b="1" sz="1200">
                <a:solidFill>
                  <a:schemeClr val="dk1"/>
                </a:solidFill>
                <a:latin typeface="Proxima Nova"/>
                <a:ea typeface="Proxima Nova"/>
                <a:cs typeface="Proxima Nova"/>
                <a:sym typeface="Proxima Nova"/>
              </a:defRPr>
            </a:lvl1pPr>
            <a:lvl2pPr lvl="1" rtl="0" algn="r">
              <a:buNone/>
              <a:defRPr b="1" sz="1200">
                <a:solidFill>
                  <a:schemeClr val="dk1"/>
                </a:solidFill>
                <a:latin typeface="Proxima Nova"/>
                <a:ea typeface="Proxima Nova"/>
                <a:cs typeface="Proxima Nova"/>
                <a:sym typeface="Proxima Nova"/>
              </a:defRPr>
            </a:lvl2pPr>
            <a:lvl3pPr lvl="2" rtl="0" algn="r">
              <a:buNone/>
              <a:defRPr b="1" sz="1200">
                <a:solidFill>
                  <a:schemeClr val="dk1"/>
                </a:solidFill>
                <a:latin typeface="Proxima Nova"/>
                <a:ea typeface="Proxima Nova"/>
                <a:cs typeface="Proxima Nova"/>
                <a:sym typeface="Proxima Nova"/>
              </a:defRPr>
            </a:lvl3pPr>
            <a:lvl4pPr lvl="3" rtl="0" algn="r">
              <a:buNone/>
              <a:defRPr b="1" sz="1200">
                <a:solidFill>
                  <a:schemeClr val="dk1"/>
                </a:solidFill>
                <a:latin typeface="Proxima Nova"/>
                <a:ea typeface="Proxima Nova"/>
                <a:cs typeface="Proxima Nova"/>
                <a:sym typeface="Proxima Nova"/>
              </a:defRPr>
            </a:lvl4pPr>
            <a:lvl5pPr lvl="4" rtl="0" algn="r">
              <a:buNone/>
              <a:defRPr b="1" sz="1200">
                <a:solidFill>
                  <a:schemeClr val="dk1"/>
                </a:solidFill>
                <a:latin typeface="Proxima Nova"/>
                <a:ea typeface="Proxima Nova"/>
                <a:cs typeface="Proxima Nova"/>
                <a:sym typeface="Proxima Nova"/>
              </a:defRPr>
            </a:lvl5pPr>
            <a:lvl6pPr lvl="5" rtl="0" algn="r">
              <a:buNone/>
              <a:defRPr b="1" sz="1200">
                <a:solidFill>
                  <a:schemeClr val="dk1"/>
                </a:solidFill>
                <a:latin typeface="Proxima Nova"/>
                <a:ea typeface="Proxima Nova"/>
                <a:cs typeface="Proxima Nova"/>
                <a:sym typeface="Proxima Nova"/>
              </a:defRPr>
            </a:lvl6pPr>
            <a:lvl7pPr lvl="6" rtl="0" algn="r">
              <a:buNone/>
              <a:defRPr b="1" sz="1200">
                <a:solidFill>
                  <a:schemeClr val="dk1"/>
                </a:solidFill>
                <a:latin typeface="Proxima Nova"/>
                <a:ea typeface="Proxima Nova"/>
                <a:cs typeface="Proxima Nova"/>
                <a:sym typeface="Proxima Nova"/>
              </a:defRPr>
            </a:lvl7pPr>
            <a:lvl8pPr lvl="7" rtl="0" algn="r">
              <a:buNone/>
              <a:defRPr b="1" sz="1200">
                <a:solidFill>
                  <a:schemeClr val="dk1"/>
                </a:solidFill>
                <a:latin typeface="Proxima Nova"/>
                <a:ea typeface="Proxima Nova"/>
                <a:cs typeface="Proxima Nova"/>
                <a:sym typeface="Proxima Nova"/>
              </a:defRPr>
            </a:lvl8pPr>
            <a:lvl9pPr lvl="8" rtl="0" algn="r">
              <a:buNone/>
              <a:defRPr b="1" sz="12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3366FF"/>
                </a:solidFill>
              </a:rPr>
              <a:t>co</a:t>
            </a:r>
            <a:r>
              <a:rPr lang="en"/>
              <a:t>opcareers.org</a:t>
            </a:r>
            <a:endParaRPr/>
          </a:p>
        </p:txBody>
      </p:sp>
      <p:cxnSp>
        <p:nvCxnSpPr>
          <p:cNvPr id="9" name="Google Shape;9;p1"/>
          <p:cNvCxnSpPr/>
          <p:nvPr/>
        </p:nvCxnSpPr>
        <p:spPr>
          <a:xfrm>
            <a:off x="0" y="5107925"/>
            <a:ext cx="9144000" cy="0"/>
          </a:xfrm>
          <a:prstGeom prst="straightConnector1">
            <a:avLst/>
          </a:prstGeom>
          <a:noFill/>
          <a:ln cap="flat" cmpd="sng" w="76200">
            <a:solidFill>
              <a:srgbClr val="434343"/>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0.jp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hyperlink" Target="https://www.kaggle.com/datasets/mrmorj/civilian-complaints-against-nyc-police-officers?select=allegations_202007271729.csv" TargetMode="External"/><Relationship Id="rId4" Type="http://schemas.openxmlformats.org/officeDocument/2006/relationships/hyperlink" Target="https://www.apa.org/monitor/2020/10/cover-police-brutality" TargetMode="External"/><Relationship Id="rId5" Type="http://schemas.openxmlformats.org/officeDocument/2006/relationships/hyperlink" Target="https://www.nyclu.org/en/campaigns/nypd-discipline-numbers" TargetMode="External"/><Relationship Id="rId6" Type="http://schemas.openxmlformats.org/officeDocument/2006/relationships/hyperlink" Target="https://www.ojp.gov/ncjrs/virtual-library/abstracts/why-psychological-screening-police-candidates-necessary-history-and"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6.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Google Shape;99;p17"/>
          <p:cNvSpPr txBox="1"/>
          <p:nvPr/>
        </p:nvSpPr>
        <p:spPr>
          <a:xfrm>
            <a:off x="443700" y="2072300"/>
            <a:ext cx="8256600" cy="212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000">
                <a:solidFill>
                  <a:schemeClr val="lt1"/>
                </a:solidFill>
                <a:highlight>
                  <a:srgbClr val="000000"/>
                </a:highlight>
                <a:latin typeface="Proxima Nova"/>
                <a:ea typeface="Proxima Nova"/>
                <a:cs typeface="Proxima Nova"/>
                <a:sym typeface="Proxima Nova"/>
              </a:rPr>
              <a:t>Complaints Against NYC Police Officer</a:t>
            </a:r>
            <a:endParaRPr b="1" sz="4000">
              <a:solidFill>
                <a:schemeClr val="lt1"/>
              </a:solidFill>
              <a:highlight>
                <a:srgbClr val="000000"/>
              </a:highlight>
              <a:latin typeface="Proxima Nova"/>
              <a:ea typeface="Proxima Nova"/>
              <a:cs typeface="Proxima Nova"/>
              <a:sym typeface="Proxima Nova"/>
            </a:endParaRPr>
          </a:p>
        </p:txBody>
      </p:sp>
      <p:sp>
        <p:nvSpPr>
          <p:cNvPr id="100" name="Google Shape;100;p17"/>
          <p:cNvSpPr txBox="1"/>
          <p:nvPr/>
        </p:nvSpPr>
        <p:spPr>
          <a:xfrm>
            <a:off x="76200" y="3236600"/>
            <a:ext cx="3720000" cy="17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Proxima Nova"/>
                <a:ea typeface="Proxima Nova"/>
                <a:cs typeface="Proxima Nova"/>
                <a:sym typeface="Proxima Nova"/>
              </a:rPr>
              <a:t>By:	Jacky Ma</a:t>
            </a:r>
            <a:endParaRPr b="1" sz="2000">
              <a:solidFill>
                <a:schemeClr val="lt1"/>
              </a:solidFill>
              <a:latin typeface="Proxima Nova"/>
              <a:ea typeface="Proxima Nova"/>
              <a:cs typeface="Proxima Nova"/>
              <a:sym typeface="Proxima Nova"/>
            </a:endParaRPr>
          </a:p>
          <a:p>
            <a:pPr indent="0" lvl="0" marL="0" rtl="0" algn="l">
              <a:spcBef>
                <a:spcPts val="0"/>
              </a:spcBef>
              <a:spcAft>
                <a:spcPts val="0"/>
              </a:spcAft>
              <a:buNone/>
            </a:pPr>
            <a:r>
              <a:rPr b="1" lang="en" sz="2000">
                <a:solidFill>
                  <a:schemeClr val="lt1"/>
                </a:solidFill>
                <a:latin typeface="Proxima Nova"/>
                <a:ea typeface="Proxima Nova"/>
                <a:cs typeface="Proxima Nova"/>
                <a:sym typeface="Proxima Nova"/>
              </a:rPr>
              <a:t>       Tanvir Enam </a:t>
            </a:r>
            <a:endParaRPr b="1" sz="2000">
              <a:solidFill>
                <a:schemeClr val="lt1"/>
              </a:solidFill>
              <a:latin typeface="Proxima Nova"/>
              <a:ea typeface="Proxima Nova"/>
              <a:cs typeface="Proxima Nova"/>
              <a:sym typeface="Proxima Nova"/>
            </a:endParaRPr>
          </a:p>
          <a:p>
            <a:pPr indent="0" lvl="0" marL="0" rtl="0" algn="l">
              <a:spcBef>
                <a:spcPts val="0"/>
              </a:spcBef>
              <a:spcAft>
                <a:spcPts val="0"/>
              </a:spcAft>
              <a:buNone/>
            </a:pPr>
            <a:r>
              <a:rPr b="1" lang="en" sz="2000">
                <a:solidFill>
                  <a:schemeClr val="lt1"/>
                </a:solidFill>
                <a:latin typeface="Proxima Nova"/>
                <a:ea typeface="Proxima Nova"/>
                <a:cs typeface="Proxima Nova"/>
                <a:sym typeface="Proxima Nova"/>
              </a:rPr>
              <a:t>       </a:t>
            </a:r>
            <a:r>
              <a:rPr b="1" lang="en" sz="2000">
                <a:solidFill>
                  <a:schemeClr val="lt1"/>
                </a:solidFill>
                <a:latin typeface="Proxima Nova"/>
                <a:ea typeface="Proxima Nova"/>
                <a:cs typeface="Proxima Nova"/>
                <a:sym typeface="Proxima Nova"/>
              </a:rPr>
              <a:t>Barbara Nah</a:t>
            </a:r>
            <a:endParaRPr b="1" sz="2000">
              <a:solidFill>
                <a:schemeClr val="lt1"/>
              </a:solidFill>
              <a:latin typeface="Proxima Nova"/>
              <a:ea typeface="Proxima Nova"/>
              <a:cs typeface="Proxima Nova"/>
              <a:sym typeface="Proxima Nova"/>
            </a:endParaRPr>
          </a:p>
          <a:p>
            <a:pPr indent="0" lvl="0" marL="0" rtl="0" algn="l">
              <a:spcBef>
                <a:spcPts val="0"/>
              </a:spcBef>
              <a:spcAft>
                <a:spcPts val="0"/>
              </a:spcAft>
              <a:buNone/>
            </a:pPr>
            <a:r>
              <a:rPr b="1" lang="en" sz="2000">
                <a:solidFill>
                  <a:schemeClr val="lt1"/>
                </a:solidFill>
                <a:latin typeface="Proxima Nova"/>
                <a:ea typeface="Proxima Nova"/>
                <a:cs typeface="Proxima Nova"/>
                <a:sym typeface="Proxima Nova"/>
              </a:rPr>
              <a:t>       Cole Encarnacion</a:t>
            </a:r>
            <a:endParaRPr b="1" sz="20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b="1" sz="20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b="1" sz="2000">
              <a:solidFill>
                <a:schemeClr val="lt1"/>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4" name="Shape 164"/>
        <p:cNvGrpSpPr/>
        <p:nvPr/>
      </p:nvGrpSpPr>
      <p:grpSpPr>
        <a:xfrm>
          <a:off x="0" y="0"/>
          <a:ext cx="0" cy="0"/>
          <a:chOff x="0" y="0"/>
          <a:chExt cx="0" cy="0"/>
        </a:xfrm>
      </p:grpSpPr>
      <p:pic>
        <p:nvPicPr>
          <p:cNvPr id="165" name="Google Shape;165;p26"/>
          <p:cNvPicPr preferRelativeResize="0"/>
          <p:nvPr/>
        </p:nvPicPr>
        <p:blipFill>
          <a:blip r:embed="rId4">
            <a:alphaModFix/>
          </a:blip>
          <a:stretch>
            <a:fillRect/>
          </a:stretch>
        </p:blipFill>
        <p:spPr>
          <a:xfrm>
            <a:off x="405325" y="152400"/>
            <a:ext cx="2454875" cy="4664826"/>
          </a:xfrm>
          <a:prstGeom prst="rect">
            <a:avLst/>
          </a:prstGeom>
          <a:noFill/>
          <a:ln>
            <a:noFill/>
          </a:ln>
        </p:spPr>
      </p:pic>
      <p:sp>
        <p:nvSpPr>
          <p:cNvPr id="166" name="Google Shape;166;p26"/>
          <p:cNvSpPr txBox="1"/>
          <p:nvPr/>
        </p:nvSpPr>
        <p:spPr>
          <a:xfrm>
            <a:off x="2860200" y="268150"/>
            <a:ext cx="598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67" name="Google Shape;167;p26"/>
          <p:cNvSpPr txBox="1"/>
          <p:nvPr/>
        </p:nvSpPr>
        <p:spPr>
          <a:xfrm>
            <a:off x="2932600" y="385700"/>
            <a:ext cx="598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68" name="Google Shape;168;p26"/>
          <p:cNvSpPr txBox="1"/>
          <p:nvPr/>
        </p:nvSpPr>
        <p:spPr>
          <a:xfrm>
            <a:off x="854075" y="4743300"/>
            <a:ext cx="5527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1"/>
                </a:solidFill>
              </a:rPr>
              <a:t>Officer’s Race</a:t>
            </a:r>
            <a:endParaRPr b="1" sz="1200">
              <a:solidFill>
                <a:schemeClr val="lt1"/>
              </a:solidFill>
              <a:highlight>
                <a:schemeClr val="lt1"/>
              </a:highlight>
            </a:endParaRPr>
          </a:p>
        </p:txBody>
      </p:sp>
      <p:sp>
        <p:nvSpPr>
          <p:cNvPr id="169" name="Google Shape;169;p26"/>
          <p:cNvSpPr txBox="1"/>
          <p:nvPr/>
        </p:nvSpPr>
        <p:spPr>
          <a:xfrm rot="-5400000">
            <a:off x="-2512200" y="901500"/>
            <a:ext cx="5527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lt1"/>
                </a:solidFill>
              </a:rPr>
              <a:t>Amount of Allegations</a:t>
            </a:r>
            <a:endParaRPr b="1" sz="13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27"/>
          <p:cNvPicPr preferRelativeResize="0"/>
          <p:nvPr/>
        </p:nvPicPr>
        <p:blipFill>
          <a:blip r:embed="rId3">
            <a:alphaModFix/>
          </a:blip>
          <a:stretch>
            <a:fillRect/>
          </a:stretch>
        </p:blipFill>
        <p:spPr>
          <a:xfrm>
            <a:off x="152400" y="152400"/>
            <a:ext cx="2760473" cy="4838700"/>
          </a:xfrm>
          <a:prstGeom prst="rect">
            <a:avLst/>
          </a:prstGeom>
          <a:noFill/>
          <a:ln>
            <a:noFill/>
          </a:ln>
        </p:spPr>
      </p:pic>
      <p:sp>
        <p:nvSpPr>
          <p:cNvPr id="175" name="Google Shape;175;p27"/>
          <p:cNvSpPr txBox="1"/>
          <p:nvPr/>
        </p:nvSpPr>
        <p:spPr>
          <a:xfrm>
            <a:off x="3136475" y="373775"/>
            <a:ext cx="5655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45818E"/>
                </a:solidFill>
                <a:latin typeface="Proxima Nova"/>
                <a:ea typeface="Proxima Nova"/>
                <a:cs typeface="Proxima Nova"/>
                <a:sym typeface="Proxima Nova"/>
              </a:rPr>
              <a:t>TOP FIVE PRECINCTS</a:t>
            </a:r>
            <a:endParaRPr b="1" sz="1800">
              <a:solidFill>
                <a:srgbClr val="45818E"/>
              </a:solidFill>
              <a:latin typeface="Proxima Nova"/>
              <a:ea typeface="Proxima Nova"/>
              <a:cs typeface="Proxima Nova"/>
              <a:sym typeface="Proxima Nova"/>
            </a:endParaRPr>
          </a:p>
        </p:txBody>
      </p:sp>
      <p:sp>
        <p:nvSpPr>
          <p:cNvPr id="176" name="Google Shape;176;p27"/>
          <p:cNvSpPr txBox="1"/>
          <p:nvPr/>
        </p:nvSpPr>
        <p:spPr>
          <a:xfrm>
            <a:off x="4366225" y="1602550"/>
            <a:ext cx="3656100" cy="923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77CACD"/>
              </a:buClr>
              <a:buSzPts val="1600"/>
              <a:buFont typeface="EB Garamond SemiBold"/>
              <a:buChar char="●"/>
            </a:pPr>
            <a:r>
              <a:rPr lang="en" sz="1600">
                <a:solidFill>
                  <a:srgbClr val="77CACD"/>
                </a:solidFill>
                <a:latin typeface="EB Garamond SemiBold"/>
                <a:ea typeface="EB Garamond SemiBold"/>
                <a:cs typeface="EB Garamond SemiBold"/>
                <a:sym typeface="EB Garamond SemiBold"/>
              </a:rPr>
              <a:t>Out of the five precincts, four of these precincts report that white officers received the most complaints</a:t>
            </a:r>
            <a:endParaRPr sz="1600">
              <a:solidFill>
                <a:srgbClr val="77CACD"/>
              </a:solidFill>
              <a:latin typeface="EB Garamond SemiBold"/>
              <a:ea typeface="EB Garamond SemiBold"/>
              <a:cs typeface="EB Garamond SemiBold"/>
              <a:sym typeface="EB Garamond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28"/>
          <p:cNvPicPr preferRelativeResize="0"/>
          <p:nvPr/>
        </p:nvPicPr>
        <p:blipFill>
          <a:blip r:embed="rId3">
            <a:alphaModFix/>
          </a:blip>
          <a:stretch>
            <a:fillRect/>
          </a:stretch>
        </p:blipFill>
        <p:spPr>
          <a:xfrm>
            <a:off x="4385525" y="755425"/>
            <a:ext cx="4758200" cy="3906900"/>
          </a:xfrm>
          <a:prstGeom prst="rect">
            <a:avLst/>
          </a:prstGeom>
          <a:noFill/>
          <a:ln>
            <a:noFill/>
          </a:ln>
        </p:spPr>
      </p:pic>
      <p:sp>
        <p:nvSpPr>
          <p:cNvPr id="182" name="Google Shape;182;p28"/>
          <p:cNvSpPr txBox="1"/>
          <p:nvPr/>
        </p:nvSpPr>
        <p:spPr>
          <a:xfrm>
            <a:off x="5637075" y="355225"/>
            <a:ext cx="307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83" name="Google Shape;183;p28"/>
          <p:cNvSpPr txBox="1"/>
          <p:nvPr>
            <p:ph type="title"/>
          </p:nvPr>
        </p:nvSpPr>
        <p:spPr>
          <a:xfrm>
            <a:off x="457200" y="1"/>
            <a:ext cx="8229600" cy="6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 </a:t>
            </a:r>
            <a:r>
              <a:rPr lang="en" sz="2700"/>
              <a:t>OFFICER’S RACE WITH MOST COMPLAINTS</a:t>
            </a:r>
            <a:endParaRPr sz="2700"/>
          </a:p>
        </p:txBody>
      </p:sp>
      <p:sp>
        <p:nvSpPr>
          <p:cNvPr id="184" name="Google Shape;184;p28"/>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White Officers cover over 50% among the complaints from civilians from 2011-2019.</a:t>
            </a:r>
            <a:endParaRPr sz="1800"/>
          </a:p>
          <a:p>
            <a:pPr indent="-342900" lvl="0" marL="457200" rtl="0" algn="l">
              <a:spcBef>
                <a:spcPts val="0"/>
              </a:spcBef>
              <a:spcAft>
                <a:spcPts val="0"/>
              </a:spcAft>
              <a:buSzPts val="1800"/>
              <a:buChar char="●"/>
            </a:pPr>
            <a:r>
              <a:rPr lang="en" sz="1800"/>
              <a:t>American Indian Officers had the least complaints with 56.</a:t>
            </a:r>
            <a:endParaRPr sz="1800"/>
          </a:p>
          <a:p>
            <a:pPr indent="0" lvl="0" marL="0" rtl="0" algn="l">
              <a:spcBef>
                <a:spcPts val="600"/>
              </a:spcBef>
              <a:spcAft>
                <a:spcPts val="0"/>
              </a:spcAft>
              <a:buNone/>
            </a:pPr>
            <a:r>
              <a:t/>
            </a:r>
            <a:endParaRPr sz="1700"/>
          </a:p>
          <a:p>
            <a:pPr indent="0" lvl="0" marL="0" rtl="0" algn="l">
              <a:spcBef>
                <a:spcPts val="600"/>
              </a:spcBef>
              <a:spcAft>
                <a:spcPts val="0"/>
              </a:spcAft>
              <a:buNone/>
            </a:pPr>
            <a:r>
              <a:t/>
            </a:r>
            <a:endParaRPr sz="1700"/>
          </a:p>
        </p:txBody>
      </p:sp>
      <p:sp>
        <p:nvSpPr>
          <p:cNvPr id="185" name="Google Shape;185;p28"/>
          <p:cNvSpPr txBox="1"/>
          <p:nvPr>
            <p:ph idx="2" type="body"/>
          </p:nvPr>
        </p:nvSpPr>
        <p:spPr>
          <a:xfrm>
            <a:off x="5140000" y="2539800"/>
            <a:ext cx="1523400" cy="338400"/>
          </a:xfrm>
          <a:prstGeom prst="rect">
            <a:avLst/>
          </a:prstGeom>
        </p:spPr>
        <p:txBody>
          <a:bodyPr anchorCtr="0" anchor="t" bIns="91425" lIns="91425" spcFirstLastPara="1" rIns="91425" wrap="square" tIns="91425">
            <a:normAutofit fontScale="40000"/>
          </a:bodyPr>
          <a:lstStyle/>
          <a:p>
            <a:pPr indent="0" lvl="0" marL="0" rtl="0" algn="ctr">
              <a:spcBef>
                <a:spcPts val="600"/>
              </a:spcBef>
              <a:spcAft>
                <a:spcPts val="0"/>
              </a:spcAft>
              <a:buNone/>
            </a:pPr>
            <a:r>
              <a:rPr b="1" lang="en">
                <a:solidFill>
                  <a:schemeClr val="lt1"/>
                </a:solidFill>
              </a:rPr>
              <a:t>White</a:t>
            </a:r>
            <a:endParaRPr b="1">
              <a:solidFill>
                <a:schemeClr val="lt1"/>
              </a:solidFill>
            </a:endParaRPr>
          </a:p>
        </p:txBody>
      </p:sp>
      <p:sp>
        <p:nvSpPr>
          <p:cNvPr id="186" name="Google Shape;186;p28"/>
          <p:cNvSpPr txBox="1"/>
          <p:nvPr>
            <p:ph idx="2" type="body"/>
          </p:nvPr>
        </p:nvSpPr>
        <p:spPr>
          <a:xfrm>
            <a:off x="6611375" y="3058600"/>
            <a:ext cx="1523400" cy="338400"/>
          </a:xfrm>
          <a:prstGeom prst="rect">
            <a:avLst/>
          </a:prstGeom>
        </p:spPr>
        <p:txBody>
          <a:bodyPr anchorCtr="0" anchor="t" bIns="91425" lIns="91425" spcFirstLastPara="1" rIns="91425" wrap="square" tIns="91425">
            <a:normAutofit fontScale="40000"/>
          </a:bodyPr>
          <a:lstStyle/>
          <a:p>
            <a:pPr indent="0" lvl="0" marL="0" rtl="0" algn="ctr">
              <a:spcBef>
                <a:spcPts val="600"/>
              </a:spcBef>
              <a:spcAft>
                <a:spcPts val="0"/>
              </a:spcAft>
              <a:buNone/>
            </a:pPr>
            <a:r>
              <a:rPr b="1" lang="en">
                <a:solidFill>
                  <a:schemeClr val="lt1"/>
                </a:solidFill>
              </a:rPr>
              <a:t>Hispanic</a:t>
            </a:r>
            <a:endParaRPr b="1">
              <a:solidFill>
                <a:schemeClr val="lt1"/>
              </a:solidFill>
            </a:endParaRPr>
          </a:p>
        </p:txBody>
      </p:sp>
      <p:sp>
        <p:nvSpPr>
          <p:cNvPr id="187" name="Google Shape;187;p28"/>
          <p:cNvSpPr txBox="1"/>
          <p:nvPr>
            <p:ph idx="2" type="body"/>
          </p:nvPr>
        </p:nvSpPr>
        <p:spPr>
          <a:xfrm>
            <a:off x="6782775" y="1816875"/>
            <a:ext cx="1523400" cy="338400"/>
          </a:xfrm>
          <a:prstGeom prst="rect">
            <a:avLst/>
          </a:prstGeom>
        </p:spPr>
        <p:txBody>
          <a:bodyPr anchorCtr="0" anchor="t" bIns="91425" lIns="91425" spcFirstLastPara="1" rIns="91425" wrap="square" tIns="91425">
            <a:normAutofit fontScale="40000"/>
          </a:bodyPr>
          <a:lstStyle/>
          <a:p>
            <a:pPr indent="0" lvl="0" marL="0" rtl="0" algn="ctr">
              <a:spcBef>
                <a:spcPts val="600"/>
              </a:spcBef>
              <a:spcAft>
                <a:spcPts val="0"/>
              </a:spcAft>
              <a:buNone/>
            </a:pPr>
            <a:r>
              <a:rPr b="1" lang="en">
                <a:solidFill>
                  <a:schemeClr val="lt1"/>
                </a:solidFill>
              </a:rPr>
              <a:t>Black</a:t>
            </a:r>
            <a:endParaRPr b="1">
              <a:solidFill>
                <a:schemeClr val="lt1"/>
              </a:solidFill>
            </a:endParaRPr>
          </a:p>
        </p:txBody>
      </p:sp>
      <p:sp>
        <p:nvSpPr>
          <p:cNvPr id="188" name="Google Shape;188;p28"/>
          <p:cNvSpPr txBox="1"/>
          <p:nvPr>
            <p:ph idx="2" type="body"/>
          </p:nvPr>
        </p:nvSpPr>
        <p:spPr>
          <a:xfrm rot="-4409522">
            <a:off x="6115645" y="1445949"/>
            <a:ext cx="1523498" cy="338498"/>
          </a:xfrm>
          <a:prstGeom prst="rect">
            <a:avLst/>
          </a:prstGeom>
        </p:spPr>
        <p:txBody>
          <a:bodyPr anchorCtr="0" anchor="t" bIns="91425" lIns="91425" spcFirstLastPara="1" rIns="91425" wrap="square" tIns="91425">
            <a:normAutofit fontScale="40000"/>
          </a:bodyPr>
          <a:lstStyle/>
          <a:p>
            <a:pPr indent="0" lvl="0" marL="0" rtl="0" algn="ctr">
              <a:spcBef>
                <a:spcPts val="600"/>
              </a:spcBef>
              <a:spcAft>
                <a:spcPts val="0"/>
              </a:spcAft>
              <a:buNone/>
            </a:pPr>
            <a:r>
              <a:rPr b="1" lang="en">
                <a:solidFill>
                  <a:schemeClr val="lt1"/>
                </a:solidFill>
              </a:rPr>
              <a:t>Asian</a:t>
            </a:r>
            <a:endParaRPr b="1">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29"/>
          <p:cNvPicPr preferRelativeResize="0"/>
          <p:nvPr/>
        </p:nvPicPr>
        <p:blipFill>
          <a:blip r:embed="rId3">
            <a:alphaModFix/>
          </a:blip>
          <a:stretch>
            <a:fillRect/>
          </a:stretch>
        </p:blipFill>
        <p:spPr>
          <a:xfrm>
            <a:off x="60025" y="152400"/>
            <a:ext cx="4869676" cy="4838699"/>
          </a:xfrm>
          <a:prstGeom prst="rect">
            <a:avLst/>
          </a:prstGeom>
          <a:noFill/>
          <a:ln>
            <a:noFill/>
          </a:ln>
        </p:spPr>
      </p:pic>
      <p:sp>
        <p:nvSpPr>
          <p:cNvPr id="194" name="Google Shape;194;p29"/>
          <p:cNvSpPr txBox="1"/>
          <p:nvPr>
            <p:ph type="ctrTitle"/>
          </p:nvPr>
        </p:nvSpPr>
        <p:spPr>
          <a:xfrm>
            <a:off x="5345700" y="128825"/>
            <a:ext cx="3357600" cy="102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t>TOP 10 ALLEGATIONS REPORTED AGAINST WHITE OFFICERS</a:t>
            </a:r>
            <a:endParaRPr sz="2000"/>
          </a:p>
        </p:txBody>
      </p:sp>
      <p:graphicFrame>
        <p:nvGraphicFramePr>
          <p:cNvPr id="195" name="Google Shape;195;p29"/>
          <p:cNvGraphicFramePr/>
          <p:nvPr/>
        </p:nvGraphicFramePr>
        <p:xfrm>
          <a:off x="5077275" y="1288125"/>
          <a:ext cx="3000000" cy="3000000"/>
        </p:xfrm>
        <a:graphic>
          <a:graphicData uri="http://schemas.openxmlformats.org/drawingml/2006/table">
            <a:tbl>
              <a:tblPr>
                <a:noFill/>
                <a:tableStyleId>{5318F460-C6FB-47A4-9845-D44CBC8A66BB}</a:tableStyleId>
              </a:tblPr>
              <a:tblGrid>
                <a:gridCol w="2488850"/>
                <a:gridCol w="726475"/>
                <a:gridCol w="619350"/>
              </a:tblGrid>
              <a:tr h="274300">
                <a:tc>
                  <a:txBody>
                    <a:bodyPr/>
                    <a:lstStyle/>
                    <a:p>
                      <a:pPr indent="0" lvl="0" marL="0" rtl="0" algn="r">
                        <a:lnSpc>
                          <a:spcPct val="75000"/>
                        </a:lnSpc>
                        <a:spcBef>
                          <a:spcPts val="0"/>
                        </a:spcBef>
                        <a:spcAft>
                          <a:spcPts val="0"/>
                        </a:spcAft>
                        <a:buNone/>
                      </a:pPr>
                      <a:r>
                        <a:rPr lang="en" sz="1200">
                          <a:latin typeface="Proxima Nova"/>
                          <a:ea typeface="Proxima Nova"/>
                          <a:cs typeface="Proxima Nova"/>
                          <a:sym typeface="Proxima Nova"/>
                        </a:rPr>
                        <a:t>Physical Force:</a:t>
                      </a:r>
                      <a:endParaRPr sz="1200">
                        <a:latin typeface="Proxima Nova"/>
                        <a:ea typeface="Proxima Nova"/>
                        <a:cs typeface="Proxima Nova"/>
                        <a:sym typeface="Proxima Nova"/>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75000"/>
                        </a:lnSpc>
                        <a:spcBef>
                          <a:spcPts val="0"/>
                        </a:spcBef>
                        <a:spcAft>
                          <a:spcPts val="0"/>
                        </a:spcAft>
                        <a:buNone/>
                      </a:pPr>
                      <a:r>
                        <a:rPr lang="en" sz="1200">
                          <a:latin typeface="Proxima Nova"/>
                          <a:ea typeface="Proxima Nova"/>
                          <a:cs typeface="Proxima Nova"/>
                          <a:sym typeface="Proxima Nova"/>
                        </a:rPr>
                        <a:t>29.76%</a:t>
                      </a:r>
                      <a:endParaRPr sz="1200">
                        <a:latin typeface="Proxima Nova"/>
                        <a:ea typeface="Proxima Nova"/>
                        <a:cs typeface="Proxima Nova"/>
                        <a:sym typeface="Proxima Nova"/>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75000"/>
                        </a:lnSpc>
                        <a:spcBef>
                          <a:spcPts val="0"/>
                        </a:spcBef>
                        <a:spcAft>
                          <a:spcPts val="0"/>
                        </a:spcAft>
                        <a:buNone/>
                      </a:pPr>
                      <a:r>
                        <a:rPr lang="en" sz="1200">
                          <a:latin typeface="Proxima Nova"/>
                          <a:ea typeface="Proxima Nova"/>
                          <a:cs typeface="Proxima Nova"/>
                          <a:sym typeface="Proxima Nova"/>
                        </a:rPr>
                        <a:t>7,929</a:t>
                      </a:r>
                      <a:endParaRPr sz="1200">
                        <a:latin typeface="Proxima Nova"/>
                        <a:ea typeface="Proxima Nova"/>
                        <a:cs typeface="Proxima Nova"/>
                        <a:sym typeface="Proxima Nova"/>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74300">
                <a:tc>
                  <a:txBody>
                    <a:bodyPr/>
                    <a:lstStyle/>
                    <a:p>
                      <a:pPr indent="0" lvl="0" marL="0" rtl="0" algn="r">
                        <a:lnSpc>
                          <a:spcPct val="75000"/>
                        </a:lnSpc>
                        <a:spcBef>
                          <a:spcPts val="0"/>
                        </a:spcBef>
                        <a:spcAft>
                          <a:spcPts val="0"/>
                        </a:spcAft>
                        <a:buNone/>
                      </a:pPr>
                      <a:r>
                        <a:rPr lang="en" sz="1200">
                          <a:latin typeface="Proxima Nova"/>
                          <a:ea typeface="Proxima Nova"/>
                          <a:cs typeface="Proxima Nova"/>
                          <a:sym typeface="Proxima Nova"/>
                        </a:rPr>
                        <a:t>Word:</a:t>
                      </a:r>
                      <a:endParaRPr sz="1200">
                        <a:latin typeface="Proxima Nova"/>
                        <a:ea typeface="Proxima Nova"/>
                        <a:cs typeface="Proxima Nova"/>
                        <a:sym typeface="Proxima Nova"/>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75000"/>
                        </a:lnSpc>
                        <a:spcBef>
                          <a:spcPts val="0"/>
                        </a:spcBef>
                        <a:spcAft>
                          <a:spcPts val="0"/>
                        </a:spcAft>
                        <a:buNone/>
                      </a:pPr>
                      <a:r>
                        <a:rPr lang="en" sz="1200">
                          <a:latin typeface="Proxima Nova"/>
                          <a:ea typeface="Proxima Nova"/>
                          <a:cs typeface="Proxima Nova"/>
                          <a:sym typeface="Proxima Nova"/>
                        </a:rPr>
                        <a:t>19.78%</a:t>
                      </a:r>
                      <a:endParaRPr sz="1200">
                        <a:latin typeface="Proxima Nova"/>
                        <a:ea typeface="Proxima Nova"/>
                        <a:cs typeface="Proxima Nova"/>
                        <a:sym typeface="Proxima Nova"/>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75000"/>
                        </a:lnSpc>
                        <a:spcBef>
                          <a:spcPts val="0"/>
                        </a:spcBef>
                        <a:spcAft>
                          <a:spcPts val="0"/>
                        </a:spcAft>
                        <a:buNone/>
                      </a:pPr>
                      <a:r>
                        <a:rPr lang="en" sz="1200">
                          <a:latin typeface="Proxima Nova"/>
                          <a:ea typeface="Proxima Nova"/>
                          <a:cs typeface="Proxima Nova"/>
                          <a:sym typeface="Proxima Nova"/>
                        </a:rPr>
                        <a:t>5,270</a:t>
                      </a:r>
                      <a:endParaRPr sz="1200">
                        <a:latin typeface="Proxima Nova"/>
                        <a:ea typeface="Proxima Nova"/>
                        <a:cs typeface="Proxima Nova"/>
                        <a:sym typeface="Proxima Nova"/>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74300">
                <a:tc>
                  <a:txBody>
                    <a:bodyPr/>
                    <a:lstStyle/>
                    <a:p>
                      <a:pPr indent="0" lvl="0" marL="0" rtl="0" algn="r">
                        <a:lnSpc>
                          <a:spcPct val="75000"/>
                        </a:lnSpc>
                        <a:spcBef>
                          <a:spcPts val="0"/>
                        </a:spcBef>
                        <a:spcAft>
                          <a:spcPts val="0"/>
                        </a:spcAft>
                        <a:buNone/>
                      </a:pPr>
                      <a:r>
                        <a:rPr lang="en" sz="1200">
                          <a:latin typeface="Proxima Nova"/>
                          <a:ea typeface="Proxima Nova"/>
                          <a:cs typeface="Proxima Nova"/>
                          <a:sym typeface="Proxima Nova"/>
                        </a:rPr>
                        <a:t>Stop:</a:t>
                      </a:r>
                      <a:endParaRPr sz="1200">
                        <a:latin typeface="Proxima Nova"/>
                        <a:ea typeface="Proxima Nova"/>
                        <a:cs typeface="Proxima Nova"/>
                        <a:sym typeface="Proxima Nova"/>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75000"/>
                        </a:lnSpc>
                        <a:spcBef>
                          <a:spcPts val="0"/>
                        </a:spcBef>
                        <a:spcAft>
                          <a:spcPts val="0"/>
                        </a:spcAft>
                        <a:buNone/>
                      </a:pPr>
                      <a:r>
                        <a:rPr lang="en" sz="1200">
                          <a:latin typeface="Proxima Nova"/>
                          <a:ea typeface="Proxima Nova"/>
                          <a:cs typeface="Proxima Nova"/>
                          <a:sym typeface="Proxima Nova"/>
                        </a:rPr>
                        <a:t>8.71%</a:t>
                      </a:r>
                      <a:endParaRPr sz="1200">
                        <a:latin typeface="Proxima Nova"/>
                        <a:ea typeface="Proxima Nova"/>
                        <a:cs typeface="Proxima Nova"/>
                        <a:sym typeface="Proxima Nova"/>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75000"/>
                        </a:lnSpc>
                        <a:spcBef>
                          <a:spcPts val="0"/>
                        </a:spcBef>
                        <a:spcAft>
                          <a:spcPts val="0"/>
                        </a:spcAft>
                        <a:buNone/>
                      </a:pPr>
                      <a:r>
                        <a:rPr lang="en" sz="1200">
                          <a:latin typeface="Proxima Nova"/>
                          <a:ea typeface="Proxima Nova"/>
                          <a:cs typeface="Proxima Nova"/>
                          <a:sym typeface="Proxima Nova"/>
                        </a:rPr>
                        <a:t>2,320</a:t>
                      </a:r>
                      <a:endParaRPr sz="1200">
                        <a:latin typeface="Proxima Nova"/>
                        <a:ea typeface="Proxima Nova"/>
                        <a:cs typeface="Proxima Nova"/>
                        <a:sym typeface="Proxima Nova"/>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74300">
                <a:tc>
                  <a:txBody>
                    <a:bodyPr/>
                    <a:lstStyle/>
                    <a:p>
                      <a:pPr indent="0" lvl="0" marL="0" rtl="0" algn="r">
                        <a:lnSpc>
                          <a:spcPct val="75000"/>
                        </a:lnSpc>
                        <a:spcBef>
                          <a:spcPts val="0"/>
                        </a:spcBef>
                        <a:spcAft>
                          <a:spcPts val="0"/>
                        </a:spcAft>
                        <a:buNone/>
                      </a:pPr>
                      <a:r>
                        <a:rPr lang="en" sz="1200">
                          <a:latin typeface="Proxima Nova"/>
                          <a:ea typeface="Proxima Nova"/>
                          <a:cs typeface="Proxima Nova"/>
                          <a:sym typeface="Proxima Nova"/>
                        </a:rPr>
                        <a:t>Threat of Arrest:</a:t>
                      </a:r>
                      <a:endParaRPr sz="1200">
                        <a:latin typeface="Proxima Nova"/>
                        <a:ea typeface="Proxima Nova"/>
                        <a:cs typeface="Proxima Nova"/>
                        <a:sym typeface="Proxima Nova"/>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75000"/>
                        </a:lnSpc>
                        <a:spcBef>
                          <a:spcPts val="0"/>
                        </a:spcBef>
                        <a:spcAft>
                          <a:spcPts val="0"/>
                        </a:spcAft>
                        <a:buNone/>
                      </a:pPr>
                      <a:r>
                        <a:rPr lang="en" sz="1200">
                          <a:latin typeface="Proxima Nova"/>
                          <a:ea typeface="Proxima Nova"/>
                          <a:cs typeface="Proxima Nova"/>
                          <a:sym typeface="Proxima Nova"/>
                        </a:rPr>
                        <a:t>7.22%</a:t>
                      </a:r>
                      <a:endParaRPr sz="1200">
                        <a:latin typeface="Proxima Nova"/>
                        <a:ea typeface="Proxima Nova"/>
                        <a:cs typeface="Proxima Nova"/>
                        <a:sym typeface="Proxima Nova"/>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75000"/>
                        </a:lnSpc>
                        <a:spcBef>
                          <a:spcPts val="0"/>
                        </a:spcBef>
                        <a:spcAft>
                          <a:spcPts val="0"/>
                        </a:spcAft>
                        <a:buNone/>
                      </a:pPr>
                      <a:r>
                        <a:rPr lang="en" sz="1200">
                          <a:latin typeface="Proxima Nova"/>
                          <a:ea typeface="Proxima Nova"/>
                          <a:cs typeface="Proxima Nova"/>
                          <a:sym typeface="Proxima Nova"/>
                        </a:rPr>
                        <a:t>1,924</a:t>
                      </a:r>
                      <a:endParaRPr sz="1200">
                        <a:latin typeface="Proxima Nova"/>
                        <a:ea typeface="Proxima Nova"/>
                        <a:cs typeface="Proxima Nova"/>
                        <a:sym typeface="Proxima Nova"/>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100000">
                <a:tc>
                  <a:txBody>
                    <a:bodyPr/>
                    <a:lstStyle/>
                    <a:p>
                      <a:pPr indent="0" lvl="0" marL="0" rtl="0" algn="r">
                        <a:lnSpc>
                          <a:spcPct val="75000"/>
                        </a:lnSpc>
                        <a:spcBef>
                          <a:spcPts val="0"/>
                        </a:spcBef>
                        <a:spcAft>
                          <a:spcPts val="0"/>
                        </a:spcAft>
                        <a:buNone/>
                      </a:pPr>
                      <a:r>
                        <a:rPr lang="en" sz="1200">
                          <a:latin typeface="Proxima Nova"/>
                          <a:ea typeface="Proxima Nova"/>
                          <a:cs typeface="Proxima Nova"/>
                          <a:sym typeface="Proxima Nova"/>
                        </a:rPr>
                        <a:t>Premises Entered / Searched:</a:t>
                      </a:r>
                      <a:endParaRPr sz="1200">
                        <a:latin typeface="Proxima Nova"/>
                        <a:ea typeface="Proxima Nova"/>
                        <a:cs typeface="Proxima Nova"/>
                        <a:sym typeface="Proxima Nova"/>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75000"/>
                        </a:lnSpc>
                        <a:spcBef>
                          <a:spcPts val="0"/>
                        </a:spcBef>
                        <a:spcAft>
                          <a:spcPts val="0"/>
                        </a:spcAft>
                        <a:buNone/>
                      </a:pPr>
                      <a:r>
                        <a:rPr lang="en" sz="1200">
                          <a:latin typeface="Proxima Nova"/>
                          <a:ea typeface="Proxima Nova"/>
                          <a:cs typeface="Proxima Nova"/>
                          <a:sym typeface="Proxima Nova"/>
                        </a:rPr>
                        <a:t>6.79%</a:t>
                      </a:r>
                      <a:endParaRPr sz="1200">
                        <a:latin typeface="Proxima Nova"/>
                        <a:ea typeface="Proxima Nova"/>
                        <a:cs typeface="Proxima Nova"/>
                        <a:sym typeface="Proxima Nova"/>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75000"/>
                        </a:lnSpc>
                        <a:spcBef>
                          <a:spcPts val="0"/>
                        </a:spcBef>
                        <a:spcAft>
                          <a:spcPts val="0"/>
                        </a:spcAft>
                        <a:buNone/>
                      </a:pPr>
                      <a:r>
                        <a:rPr lang="en" sz="1200">
                          <a:latin typeface="Proxima Nova"/>
                          <a:ea typeface="Proxima Nova"/>
                          <a:cs typeface="Proxima Nova"/>
                          <a:sym typeface="Proxima Nova"/>
                        </a:rPr>
                        <a:t>1,810</a:t>
                      </a:r>
                      <a:endParaRPr sz="1200">
                        <a:latin typeface="Proxima Nova"/>
                        <a:ea typeface="Proxima Nova"/>
                        <a:cs typeface="Proxima Nova"/>
                        <a:sym typeface="Proxima Nova"/>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100000">
                <a:tc>
                  <a:txBody>
                    <a:bodyPr/>
                    <a:lstStyle/>
                    <a:p>
                      <a:pPr indent="0" lvl="0" marL="0" rtl="0" algn="r">
                        <a:lnSpc>
                          <a:spcPct val="75000"/>
                        </a:lnSpc>
                        <a:spcBef>
                          <a:spcPts val="0"/>
                        </a:spcBef>
                        <a:spcAft>
                          <a:spcPts val="0"/>
                        </a:spcAft>
                        <a:buNone/>
                      </a:pPr>
                      <a:r>
                        <a:rPr lang="en" sz="1200">
                          <a:latin typeface="Proxima Nova"/>
                          <a:ea typeface="Proxima Nova"/>
                          <a:cs typeface="Proxima Nova"/>
                          <a:sym typeface="Proxima Nova"/>
                        </a:rPr>
                        <a:t>Refusal to Provide Name/Shield #:</a:t>
                      </a:r>
                      <a:endParaRPr sz="1200">
                        <a:latin typeface="Proxima Nova"/>
                        <a:ea typeface="Proxima Nova"/>
                        <a:cs typeface="Proxima Nova"/>
                        <a:sym typeface="Proxima Nova"/>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75000"/>
                        </a:lnSpc>
                        <a:spcBef>
                          <a:spcPts val="0"/>
                        </a:spcBef>
                        <a:spcAft>
                          <a:spcPts val="0"/>
                        </a:spcAft>
                        <a:buNone/>
                      </a:pPr>
                      <a:r>
                        <a:rPr lang="en" sz="1200">
                          <a:latin typeface="Proxima Nova"/>
                          <a:ea typeface="Proxima Nova"/>
                          <a:cs typeface="Proxima Nova"/>
                          <a:sym typeface="Proxima Nova"/>
                        </a:rPr>
                        <a:t>6.19%</a:t>
                      </a:r>
                      <a:endParaRPr sz="1200">
                        <a:latin typeface="Proxima Nova"/>
                        <a:ea typeface="Proxima Nova"/>
                        <a:cs typeface="Proxima Nova"/>
                        <a:sym typeface="Proxima Nova"/>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75000"/>
                        </a:lnSpc>
                        <a:spcBef>
                          <a:spcPts val="0"/>
                        </a:spcBef>
                        <a:spcAft>
                          <a:spcPts val="0"/>
                        </a:spcAft>
                        <a:buNone/>
                      </a:pPr>
                      <a:r>
                        <a:rPr lang="en" sz="1200">
                          <a:latin typeface="Proxima Nova"/>
                          <a:ea typeface="Proxima Nova"/>
                          <a:cs typeface="Proxima Nova"/>
                          <a:sym typeface="Proxima Nova"/>
                        </a:rPr>
                        <a:t>1,649</a:t>
                      </a:r>
                      <a:endParaRPr sz="1200">
                        <a:latin typeface="Proxima Nova"/>
                        <a:ea typeface="Proxima Nova"/>
                        <a:cs typeface="Proxima Nova"/>
                        <a:sym typeface="Proxima Nova"/>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100000">
                <a:tc>
                  <a:txBody>
                    <a:bodyPr/>
                    <a:lstStyle/>
                    <a:p>
                      <a:pPr indent="0" lvl="0" marL="0" rtl="0" algn="r">
                        <a:lnSpc>
                          <a:spcPct val="75000"/>
                        </a:lnSpc>
                        <a:spcBef>
                          <a:spcPts val="0"/>
                        </a:spcBef>
                        <a:spcAft>
                          <a:spcPts val="0"/>
                        </a:spcAft>
                        <a:buNone/>
                      </a:pPr>
                      <a:r>
                        <a:rPr lang="en" sz="1200">
                          <a:latin typeface="Proxima Nova"/>
                          <a:ea typeface="Proxima Nova"/>
                          <a:cs typeface="Proxima Nova"/>
                          <a:sym typeface="Proxima Nova"/>
                        </a:rPr>
                        <a:t>Search (of person):</a:t>
                      </a:r>
                      <a:endParaRPr sz="1200">
                        <a:latin typeface="Proxima Nova"/>
                        <a:ea typeface="Proxima Nova"/>
                        <a:cs typeface="Proxima Nova"/>
                        <a:sym typeface="Proxima Nova"/>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75000"/>
                        </a:lnSpc>
                        <a:spcBef>
                          <a:spcPts val="0"/>
                        </a:spcBef>
                        <a:spcAft>
                          <a:spcPts val="0"/>
                        </a:spcAft>
                        <a:buNone/>
                      </a:pPr>
                      <a:r>
                        <a:rPr lang="en" sz="1200">
                          <a:latin typeface="Proxima Nova"/>
                          <a:ea typeface="Proxima Nova"/>
                          <a:cs typeface="Proxima Nova"/>
                          <a:sym typeface="Proxima Nova"/>
                        </a:rPr>
                        <a:t>6.17%</a:t>
                      </a:r>
                      <a:endParaRPr sz="1200">
                        <a:latin typeface="Proxima Nova"/>
                        <a:ea typeface="Proxima Nova"/>
                        <a:cs typeface="Proxima Nova"/>
                        <a:sym typeface="Proxima Nova"/>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75000"/>
                        </a:lnSpc>
                        <a:spcBef>
                          <a:spcPts val="0"/>
                        </a:spcBef>
                        <a:spcAft>
                          <a:spcPts val="0"/>
                        </a:spcAft>
                        <a:buNone/>
                      </a:pPr>
                      <a:r>
                        <a:rPr lang="en" sz="1200">
                          <a:latin typeface="Proxima Nova"/>
                          <a:ea typeface="Proxima Nova"/>
                          <a:cs typeface="Proxima Nova"/>
                          <a:sym typeface="Proxima Nova"/>
                        </a:rPr>
                        <a:t>1,645</a:t>
                      </a:r>
                      <a:endParaRPr sz="1200">
                        <a:latin typeface="Proxima Nova"/>
                        <a:ea typeface="Proxima Nova"/>
                        <a:cs typeface="Proxima Nova"/>
                        <a:sym typeface="Proxima Nova"/>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100000">
                <a:tc>
                  <a:txBody>
                    <a:bodyPr/>
                    <a:lstStyle/>
                    <a:p>
                      <a:pPr indent="0" lvl="0" marL="0" rtl="0" algn="r">
                        <a:lnSpc>
                          <a:spcPct val="75000"/>
                        </a:lnSpc>
                        <a:spcBef>
                          <a:spcPts val="0"/>
                        </a:spcBef>
                        <a:spcAft>
                          <a:spcPts val="0"/>
                        </a:spcAft>
                        <a:buNone/>
                      </a:pPr>
                      <a:r>
                        <a:rPr lang="en" sz="1200">
                          <a:latin typeface="Proxima Nova"/>
                          <a:ea typeface="Proxima Nova"/>
                          <a:cs typeface="Proxima Nova"/>
                          <a:sym typeface="Proxima Nova"/>
                        </a:rPr>
                        <a:t>Vehicle Search:</a:t>
                      </a:r>
                      <a:endParaRPr sz="1200">
                        <a:latin typeface="Proxima Nova"/>
                        <a:ea typeface="Proxima Nova"/>
                        <a:cs typeface="Proxima Nova"/>
                        <a:sym typeface="Proxima Nova"/>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75000"/>
                        </a:lnSpc>
                        <a:spcBef>
                          <a:spcPts val="0"/>
                        </a:spcBef>
                        <a:spcAft>
                          <a:spcPts val="0"/>
                        </a:spcAft>
                        <a:buNone/>
                      </a:pPr>
                      <a:r>
                        <a:rPr lang="en" sz="1200">
                          <a:latin typeface="Proxima Nova"/>
                          <a:ea typeface="Proxima Nova"/>
                          <a:cs typeface="Proxima Nova"/>
                          <a:sym typeface="Proxima Nova"/>
                        </a:rPr>
                        <a:t>5.36%</a:t>
                      </a:r>
                      <a:endParaRPr sz="1200">
                        <a:latin typeface="Proxima Nova"/>
                        <a:ea typeface="Proxima Nova"/>
                        <a:cs typeface="Proxima Nova"/>
                        <a:sym typeface="Proxima Nova"/>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75000"/>
                        </a:lnSpc>
                        <a:spcBef>
                          <a:spcPts val="0"/>
                        </a:spcBef>
                        <a:spcAft>
                          <a:spcPts val="0"/>
                        </a:spcAft>
                        <a:buNone/>
                      </a:pPr>
                      <a:r>
                        <a:rPr lang="en" sz="1200">
                          <a:latin typeface="Proxima Nova"/>
                          <a:ea typeface="Proxima Nova"/>
                          <a:cs typeface="Proxima Nova"/>
                          <a:sym typeface="Proxima Nova"/>
                        </a:rPr>
                        <a:t>1,427</a:t>
                      </a:r>
                      <a:endParaRPr sz="1200">
                        <a:latin typeface="Proxima Nova"/>
                        <a:ea typeface="Proxima Nova"/>
                        <a:cs typeface="Proxima Nova"/>
                        <a:sym typeface="Proxima Nova"/>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100000">
                <a:tc>
                  <a:txBody>
                    <a:bodyPr/>
                    <a:lstStyle/>
                    <a:p>
                      <a:pPr indent="0" lvl="0" marL="0" rtl="0" algn="r">
                        <a:lnSpc>
                          <a:spcPct val="75000"/>
                        </a:lnSpc>
                        <a:spcBef>
                          <a:spcPts val="0"/>
                        </a:spcBef>
                        <a:spcAft>
                          <a:spcPts val="0"/>
                        </a:spcAft>
                        <a:buNone/>
                      </a:pPr>
                      <a:r>
                        <a:rPr lang="en" sz="1200">
                          <a:latin typeface="Proxima Nova"/>
                          <a:ea typeface="Proxima Nova"/>
                          <a:cs typeface="Proxima Nova"/>
                          <a:sym typeface="Proxima Nova"/>
                        </a:rPr>
                        <a:t>Frisk:</a:t>
                      </a:r>
                      <a:endParaRPr sz="1200">
                        <a:latin typeface="Proxima Nova"/>
                        <a:ea typeface="Proxima Nova"/>
                        <a:cs typeface="Proxima Nova"/>
                        <a:sym typeface="Proxima Nova"/>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75000"/>
                        </a:lnSpc>
                        <a:spcBef>
                          <a:spcPts val="0"/>
                        </a:spcBef>
                        <a:spcAft>
                          <a:spcPts val="0"/>
                        </a:spcAft>
                        <a:buNone/>
                      </a:pPr>
                      <a:r>
                        <a:rPr lang="en" sz="1200">
                          <a:latin typeface="Proxima Nova"/>
                          <a:ea typeface="Proxima Nova"/>
                          <a:cs typeface="Proxima Nova"/>
                          <a:sym typeface="Proxima Nova"/>
                        </a:rPr>
                        <a:t>5.18%</a:t>
                      </a:r>
                      <a:endParaRPr sz="1200">
                        <a:latin typeface="Proxima Nova"/>
                        <a:ea typeface="Proxima Nova"/>
                        <a:cs typeface="Proxima Nova"/>
                        <a:sym typeface="Proxima Nova"/>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75000"/>
                        </a:lnSpc>
                        <a:spcBef>
                          <a:spcPts val="0"/>
                        </a:spcBef>
                        <a:spcAft>
                          <a:spcPts val="0"/>
                        </a:spcAft>
                        <a:buNone/>
                      </a:pPr>
                      <a:r>
                        <a:rPr lang="en" sz="1200">
                          <a:latin typeface="Proxima Nova"/>
                          <a:ea typeface="Proxima Nova"/>
                          <a:cs typeface="Proxima Nova"/>
                          <a:sym typeface="Proxima Nova"/>
                        </a:rPr>
                        <a:t>1,379</a:t>
                      </a:r>
                      <a:endParaRPr sz="1200">
                        <a:latin typeface="Proxima Nova"/>
                        <a:ea typeface="Proxima Nova"/>
                        <a:cs typeface="Proxima Nova"/>
                        <a:sym typeface="Proxima Nova"/>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65725">
                <a:tc>
                  <a:txBody>
                    <a:bodyPr/>
                    <a:lstStyle/>
                    <a:p>
                      <a:pPr indent="0" lvl="0" marL="0" rtl="0" algn="r">
                        <a:lnSpc>
                          <a:spcPct val="75000"/>
                        </a:lnSpc>
                        <a:spcBef>
                          <a:spcPts val="0"/>
                        </a:spcBef>
                        <a:spcAft>
                          <a:spcPts val="0"/>
                        </a:spcAft>
                        <a:buNone/>
                      </a:pPr>
                      <a:r>
                        <a:rPr lang="en" sz="1200">
                          <a:latin typeface="Proxima Nova"/>
                          <a:ea typeface="Proxima Nova"/>
                          <a:cs typeface="Proxima Nova"/>
                          <a:sym typeface="Proxima Nova"/>
                        </a:rPr>
                        <a:t>Vehicle Stop:</a:t>
                      </a:r>
                      <a:endParaRPr sz="1200">
                        <a:latin typeface="Proxima Nova"/>
                        <a:ea typeface="Proxima Nova"/>
                        <a:cs typeface="Proxima Nova"/>
                        <a:sym typeface="Proxima Nova"/>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75000"/>
                        </a:lnSpc>
                        <a:spcBef>
                          <a:spcPts val="0"/>
                        </a:spcBef>
                        <a:spcAft>
                          <a:spcPts val="0"/>
                        </a:spcAft>
                        <a:buNone/>
                      </a:pPr>
                      <a:r>
                        <a:rPr lang="en" sz="1200">
                          <a:latin typeface="Proxima Nova"/>
                          <a:ea typeface="Proxima Nova"/>
                          <a:cs typeface="Proxima Nova"/>
                          <a:sym typeface="Proxima Nova"/>
                        </a:rPr>
                        <a:t>4.86%</a:t>
                      </a:r>
                      <a:endParaRPr sz="1200">
                        <a:latin typeface="Proxima Nova"/>
                        <a:ea typeface="Proxima Nova"/>
                        <a:cs typeface="Proxima Nova"/>
                        <a:sym typeface="Proxima Nova"/>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75000"/>
                        </a:lnSpc>
                        <a:spcBef>
                          <a:spcPts val="0"/>
                        </a:spcBef>
                        <a:spcAft>
                          <a:spcPts val="0"/>
                        </a:spcAft>
                        <a:buNone/>
                      </a:pPr>
                      <a:r>
                        <a:rPr lang="en" sz="1200">
                          <a:latin typeface="Proxima Nova"/>
                          <a:ea typeface="Proxima Nova"/>
                          <a:cs typeface="Proxima Nova"/>
                          <a:sym typeface="Proxima Nova"/>
                        </a:rPr>
                        <a:t>1,294</a:t>
                      </a:r>
                      <a:endParaRPr sz="1200">
                        <a:latin typeface="Proxima Nova"/>
                        <a:ea typeface="Proxima Nova"/>
                        <a:cs typeface="Proxima Nova"/>
                        <a:sym typeface="Proxima Nova"/>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30"/>
          <p:cNvPicPr preferRelativeResize="0"/>
          <p:nvPr/>
        </p:nvPicPr>
        <p:blipFill>
          <a:blip r:embed="rId3">
            <a:alphaModFix/>
          </a:blip>
          <a:stretch>
            <a:fillRect/>
          </a:stretch>
        </p:blipFill>
        <p:spPr>
          <a:xfrm>
            <a:off x="1871225" y="589450"/>
            <a:ext cx="5071949" cy="4424924"/>
          </a:xfrm>
          <a:prstGeom prst="rect">
            <a:avLst/>
          </a:prstGeom>
          <a:noFill/>
          <a:ln>
            <a:noFill/>
          </a:ln>
        </p:spPr>
      </p:pic>
      <p:sp>
        <p:nvSpPr>
          <p:cNvPr id="201" name="Google Shape;201;p30"/>
          <p:cNvSpPr txBox="1"/>
          <p:nvPr>
            <p:ph type="ctrTitle"/>
          </p:nvPr>
        </p:nvSpPr>
        <p:spPr>
          <a:xfrm>
            <a:off x="805425" y="-26875"/>
            <a:ext cx="7171200" cy="592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1800"/>
              <a:t>IMPACTED RACE FROM HIGH TO LOW</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1"/>
          <p:cNvSpPr txBox="1"/>
          <p:nvPr/>
        </p:nvSpPr>
        <p:spPr>
          <a:xfrm>
            <a:off x="310825" y="55650"/>
            <a:ext cx="83703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3100">
                <a:solidFill>
                  <a:schemeClr val="dk1"/>
                </a:solidFill>
                <a:latin typeface="Proxima Nova"/>
                <a:ea typeface="Proxima Nova"/>
                <a:cs typeface="Proxima Nova"/>
                <a:sym typeface="Proxima Nova"/>
              </a:rPr>
              <a:t>Impacted genders among the top 7 Precincts</a:t>
            </a:r>
            <a:endParaRPr b="1" sz="3100">
              <a:solidFill>
                <a:schemeClr val="dk1"/>
              </a:solidFill>
              <a:latin typeface="Proxima Nova"/>
              <a:ea typeface="Proxima Nova"/>
              <a:cs typeface="Proxima Nova"/>
              <a:sym typeface="Proxima Nova"/>
            </a:endParaRPr>
          </a:p>
        </p:txBody>
      </p:sp>
      <p:sp>
        <p:nvSpPr>
          <p:cNvPr id="207" name="Google Shape;207;p31"/>
          <p:cNvSpPr txBox="1"/>
          <p:nvPr/>
        </p:nvSpPr>
        <p:spPr>
          <a:xfrm>
            <a:off x="7307475" y="1493800"/>
            <a:ext cx="1739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a:solidFill>
                  <a:srgbClr val="1141A6"/>
                </a:solidFill>
                <a:latin typeface="IBM Plex Sans"/>
                <a:ea typeface="IBM Plex Sans"/>
                <a:cs typeface="IBM Plex Sans"/>
                <a:sym typeface="IBM Plex Sans"/>
              </a:rPr>
              <a:t>F </a:t>
            </a:r>
            <a:r>
              <a:rPr b="1" lang="en">
                <a:solidFill>
                  <a:srgbClr val="1141A6"/>
                </a:solidFill>
                <a:latin typeface="IBM Plex Sans"/>
                <a:ea typeface="IBM Plex Sans"/>
                <a:cs typeface="IBM Plex Sans"/>
                <a:sym typeface="IBM Plex Sans"/>
              </a:rPr>
              <a:t>- Female</a:t>
            </a:r>
            <a:endParaRPr b="1">
              <a:solidFill>
                <a:srgbClr val="1141A6"/>
              </a:solidFill>
              <a:latin typeface="IBM Plex Sans"/>
              <a:ea typeface="IBM Plex Sans"/>
              <a:cs typeface="IBM Plex Sans"/>
              <a:sym typeface="IBM Plex Sans"/>
            </a:endParaRPr>
          </a:p>
          <a:p>
            <a:pPr indent="0" lvl="0" marL="0" rtl="0" algn="l">
              <a:spcBef>
                <a:spcPts val="0"/>
              </a:spcBef>
              <a:spcAft>
                <a:spcPts val="0"/>
              </a:spcAft>
              <a:buNone/>
            </a:pPr>
            <a:r>
              <a:rPr b="1" lang="en">
                <a:solidFill>
                  <a:srgbClr val="1141A6"/>
                </a:solidFill>
                <a:latin typeface="IBM Plex Sans"/>
                <a:ea typeface="IBM Plex Sans"/>
                <a:cs typeface="IBM Plex Sans"/>
                <a:sym typeface="IBM Plex Sans"/>
              </a:rPr>
              <a:t>M - Male</a:t>
            </a:r>
            <a:endParaRPr b="1">
              <a:solidFill>
                <a:srgbClr val="1141A6"/>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b="1" lang="en">
                <a:solidFill>
                  <a:srgbClr val="1141A6"/>
                </a:solidFill>
                <a:latin typeface="IBM Plex Sans"/>
                <a:ea typeface="IBM Plex Sans"/>
                <a:cs typeface="IBM Plex Sans"/>
                <a:sym typeface="IBM Plex Sans"/>
              </a:rPr>
              <a:t>ND - Not Decided</a:t>
            </a:r>
            <a:endParaRPr b="1">
              <a:solidFill>
                <a:srgbClr val="1141A6"/>
              </a:solidFill>
              <a:latin typeface="IBM Plex Sans"/>
              <a:ea typeface="IBM Plex Sans"/>
              <a:cs typeface="IBM Plex Sans"/>
              <a:sym typeface="IBM Plex Sans"/>
            </a:endParaRPr>
          </a:p>
          <a:p>
            <a:pPr indent="0" lvl="0" marL="0" rtl="0" algn="l">
              <a:spcBef>
                <a:spcPts val="0"/>
              </a:spcBef>
              <a:spcAft>
                <a:spcPts val="0"/>
              </a:spcAft>
              <a:buNone/>
            </a:pPr>
            <a:r>
              <a:rPr b="1" lang="en">
                <a:solidFill>
                  <a:srgbClr val="1141A6"/>
                </a:solidFill>
                <a:latin typeface="IBM Plex Sans"/>
                <a:ea typeface="IBM Plex Sans"/>
                <a:cs typeface="IBM Plex Sans"/>
                <a:sym typeface="IBM Plex Sans"/>
              </a:rPr>
              <a:t>TW - Trans Women</a:t>
            </a:r>
            <a:endParaRPr b="1">
              <a:solidFill>
                <a:srgbClr val="1141A6"/>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b="1" lang="en">
                <a:solidFill>
                  <a:srgbClr val="1141A6"/>
                </a:solidFill>
                <a:latin typeface="IBM Plex Sans"/>
                <a:ea typeface="IBM Plex Sans"/>
                <a:cs typeface="IBM Plex Sans"/>
                <a:sym typeface="IBM Plex Sans"/>
              </a:rPr>
              <a:t>TM - Trans Men</a:t>
            </a:r>
            <a:endParaRPr b="1">
              <a:solidFill>
                <a:srgbClr val="1141A6"/>
              </a:solidFill>
              <a:latin typeface="IBM Plex Sans"/>
              <a:ea typeface="IBM Plex Sans"/>
              <a:cs typeface="IBM Plex Sans"/>
              <a:sym typeface="IBM Plex Sans"/>
            </a:endParaRPr>
          </a:p>
        </p:txBody>
      </p:sp>
      <p:pic>
        <p:nvPicPr>
          <p:cNvPr id="208" name="Google Shape;208;p31"/>
          <p:cNvPicPr preferRelativeResize="0"/>
          <p:nvPr/>
        </p:nvPicPr>
        <p:blipFill>
          <a:blip r:embed="rId3">
            <a:alphaModFix/>
          </a:blip>
          <a:stretch>
            <a:fillRect/>
          </a:stretch>
        </p:blipFill>
        <p:spPr>
          <a:xfrm>
            <a:off x="1195450" y="717450"/>
            <a:ext cx="5732924" cy="43048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2"/>
          <p:cNvSpPr txBox="1"/>
          <p:nvPr>
            <p:ph type="ctrTitle"/>
          </p:nvPr>
        </p:nvSpPr>
        <p:spPr>
          <a:xfrm>
            <a:off x="685800" y="1583356"/>
            <a:ext cx="7772400" cy="210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6000"/>
              <a:buNone/>
            </a:pPr>
            <a:r>
              <a:rPr b="1" lang="en" sz="5700"/>
              <a:t>Our Recommendations</a:t>
            </a:r>
            <a:endParaRPr b="1" sz="57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Recommendations</a:t>
            </a:r>
            <a:endParaRPr/>
          </a:p>
        </p:txBody>
      </p:sp>
      <p:sp>
        <p:nvSpPr>
          <p:cNvPr id="219" name="Google Shape;219;p33"/>
          <p:cNvSpPr txBox="1"/>
          <p:nvPr>
            <p:ph idx="1" type="body"/>
          </p:nvPr>
        </p:nvSpPr>
        <p:spPr>
          <a:xfrm>
            <a:off x="888025" y="1001650"/>
            <a:ext cx="7297500" cy="39096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The NYPD must proactively provide New Yorkers with more detailed information on police discipline.</a:t>
            </a:r>
            <a:endParaRPr sz="1800"/>
          </a:p>
          <a:p>
            <a:pPr indent="-342900" lvl="0" marL="457200" rtl="0" algn="l">
              <a:spcBef>
                <a:spcPts val="1000"/>
              </a:spcBef>
              <a:spcAft>
                <a:spcPts val="0"/>
              </a:spcAft>
              <a:buSzPts val="1800"/>
              <a:buChar char="●"/>
            </a:pPr>
            <a:r>
              <a:rPr lang="en" sz="1800"/>
              <a:t>Police recruits should undergo psychological testing to assess their vulnerability to aggressive behavior or moral temptation.</a:t>
            </a:r>
            <a:endParaRPr sz="1800"/>
          </a:p>
          <a:p>
            <a:pPr indent="-342900" lvl="0" marL="457200" rtl="0" algn="l">
              <a:spcBef>
                <a:spcPts val="1000"/>
              </a:spcBef>
              <a:spcAft>
                <a:spcPts val="0"/>
              </a:spcAft>
              <a:buSzPts val="1800"/>
              <a:buChar char="●"/>
            </a:pPr>
            <a:r>
              <a:rPr lang="en" sz="1800"/>
              <a:t>To prevent repetitive wrongdoing, police agencies should promote frequent training for their officers.</a:t>
            </a:r>
            <a:endParaRPr sz="1800"/>
          </a:p>
          <a:p>
            <a:pPr indent="-342900" lvl="0" marL="457200" rtl="0" algn="l">
              <a:spcBef>
                <a:spcPts val="1000"/>
              </a:spcBef>
              <a:spcAft>
                <a:spcPts val="0"/>
              </a:spcAft>
              <a:buSzPts val="1800"/>
              <a:buChar char="●"/>
            </a:pPr>
            <a:r>
              <a:rPr lang="en" sz="1800"/>
              <a:t>The Mayor and City Council must invest in alternative approaches to ensure the safety of the community.</a:t>
            </a:r>
            <a:endParaRPr sz="1800"/>
          </a:p>
          <a:p>
            <a:pPr indent="0" lvl="0" marL="457200" rtl="0" algn="l">
              <a:spcBef>
                <a:spcPts val="1000"/>
              </a:spcBef>
              <a:spcAft>
                <a:spcPts val="1000"/>
              </a:spcAft>
              <a:buNone/>
            </a:pPr>
            <a:r>
              <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Sources </a:t>
            </a:r>
            <a:endParaRPr/>
          </a:p>
        </p:txBody>
      </p:sp>
      <p:sp>
        <p:nvSpPr>
          <p:cNvPr id="225" name="Google Shape;225;p34"/>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SzPts val="1400"/>
              <a:buFont typeface="Arial"/>
              <a:buChar char="●"/>
            </a:pPr>
            <a:r>
              <a:rPr lang="en" sz="1400" u="sng">
                <a:solidFill>
                  <a:schemeClr val="hlink"/>
                </a:solidFill>
                <a:latin typeface="Arial"/>
                <a:ea typeface="Arial"/>
                <a:cs typeface="Arial"/>
                <a:sym typeface="Arial"/>
                <a:hlinkClick r:id="rId3"/>
              </a:rPr>
              <a:t>https://www.kaggle.com/datasets/mrmorj/civilian-complaints-against-nyc-police-officers?select=allegations_202007271729.csv</a:t>
            </a:r>
            <a:endParaRPr sz="1400">
              <a:latin typeface="Arial"/>
              <a:ea typeface="Arial"/>
              <a:cs typeface="Arial"/>
              <a:sym typeface="Arial"/>
            </a:endParaRPr>
          </a:p>
          <a:p>
            <a:pPr indent="0" lvl="0" marL="0" rtl="0" algn="l">
              <a:spcBef>
                <a:spcPts val="600"/>
              </a:spcBef>
              <a:spcAft>
                <a:spcPts val="0"/>
              </a:spcAft>
              <a:buNone/>
            </a:pPr>
            <a:r>
              <a:t/>
            </a: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lang="en" sz="1400" u="sng">
                <a:solidFill>
                  <a:schemeClr val="hlink"/>
                </a:solidFill>
                <a:latin typeface="Arial"/>
                <a:ea typeface="Arial"/>
                <a:cs typeface="Arial"/>
                <a:sym typeface="Arial"/>
                <a:hlinkClick r:id="rId4"/>
              </a:rPr>
              <a:t>https://www.apa.org/monitor/2020/10/cover-police-brutality</a:t>
            </a:r>
            <a:r>
              <a:rPr lang="en" sz="1400">
                <a:latin typeface="Arial"/>
                <a:ea typeface="Arial"/>
                <a:cs typeface="Arial"/>
                <a:sym typeface="Arial"/>
              </a:rPr>
              <a:t> </a:t>
            </a:r>
            <a:endParaRPr sz="1400">
              <a:latin typeface="Arial"/>
              <a:ea typeface="Arial"/>
              <a:cs typeface="Arial"/>
              <a:sym typeface="Arial"/>
            </a:endParaRPr>
          </a:p>
          <a:p>
            <a:pPr indent="0" lvl="0" marL="457200" rtl="0" algn="l">
              <a:spcBef>
                <a:spcPts val="0"/>
              </a:spcBef>
              <a:spcAft>
                <a:spcPts val="0"/>
              </a:spcAft>
              <a:buNone/>
            </a:pPr>
            <a:r>
              <a:t/>
            </a: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lang="en" sz="1400" u="sng">
                <a:solidFill>
                  <a:schemeClr val="hlink"/>
                </a:solidFill>
                <a:latin typeface="Arial"/>
                <a:ea typeface="Arial"/>
                <a:cs typeface="Arial"/>
                <a:sym typeface="Arial"/>
                <a:hlinkClick r:id="rId5"/>
              </a:rPr>
              <a:t>https://www.nyclu.org/en/campaigns/nypd-discipline-numbers</a:t>
            </a:r>
            <a:endParaRPr sz="1400">
              <a:latin typeface="Arial"/>
              <a:ea typeface="Arial"/>
              <a:cs typeface="Arial"/>
              <a:sym typeface="Arial"/>
            </a:endParaRPr>
          </a:p>
          <a:p>
            <a:pPr indent="0" lvl="0" marL="0" rtl="0" algn="l">
              <a:spcBef>
                <a:spcPts val="0"/>
              </a:spcBef>
              <a:spcAft>
                <a:spcPts val="0"/>
              </a:spcAft>
              <a:buNone/>
            </a:pPr>
            <a:r>
              <a:t/>
            </a: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lang="en" sz="1400" u="sng">
                <a:solidFill>
                  <a:schemeClr val="hlink"/>
                </a:solidFill>
                <a:latin typeface="Arial"/>
                <a:ea typeface="Arial"/>
                <a:cs typeface="Arial"/>
                <a:sym typeface="Arial"/>
                <a:hlinkClick r:id="rId6"/>
              </a:rPr>
              <a:t>https://www.ojp.gov/ncjrs/virtual-library/abstracts/why-psychological-screening-police-candidates-necessary-history-and</a:t>
            </a:r>
            <a:endParaRPr sz="1400">
              <a:latin typeface="Arial"/>
              <a:ea typeface="Arial"/>
              <a:cs typeface="Arial"/>
              <a:sym typeface="Arial"/>
            </a:endParaRPr>
          </a:p>
          <a:p>
            <a:pPr indent="0" lvl="0" marL="0" rtl="0" algn="l">
              <a:spcBef>
                <a:spcPts val="0"/>
              </a:spcBef>
              <a:spcAft>
                <a:spcPts val="0"/>
              </a:spcAft>
              <a:buNone/>
            </a:pPr>
            <a:r>
              <a:t/>
            </a:r>
            <a:endParaRPr sz="1400">
              <a:latin typeface="Arial"/>
              <a:ea typeface="Arial"/>
              <a:cs typeface="Arial"/>
              <a:sym typeface="Arial"/>
            </a:endParaRPr>
          </a:p>
          <a:p>
            <a:pPr indent="0" lvl="0" marL="457200" rtl="0" algn="l">
              <a:spcBef>
                <a:spcPts val="0"/>
              </a:spcBef>
              <a:spcAft>
                <a:spcPts val="0"/>
              </a:spcAft>
              <a:buNone/>
            </a:pPr>
            <a:r>
              <a:t/>
            </a: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lang="en" sz="1400">
                <a:latin typeface="Arial"/>
                <a:ea typeface="Arial"/>
                <a:cs typeface="Arial"/>
                <a:sym typeface="Arial"/>
              </a:rPr>
              <a:t>Raines, J. B. (2010). Ethics in policing: Misconduct and integrity. Jones and Bartlett Publishers. </a:t>
            </a:r>
            <a:endParaRPr sz="1400">
              <a:latin typeface="Arial"/>
              <a:ea typeface="Arial"/>
              <a:cs typeface="Arial"/>
              <a:sym typeface="Arial"/>
            </a:endParaRPr>
          </a:p>
          <a:p>
            <a:pPr indent="0" lvl="0" marL="457200" rtl="0" algn="l">
              <a:spcBef>
                <a:spcPts val="0"/>
              </a:spcBef>
              <a:spcAft>
                <a:spcPts val="0"/>
              </a:spcAft>
              <a:buNone/>
            </a:pPr>
            <a:r>
              <a:t/>
            </a:r>
            <a:endParaRPr sz="1400">
              <a:latin typeface="Arial"/>
              <a:ea typeface="Arial"/>
              <a:cs typeface="Arial"/>
              <a:sym typeface="Arial"/>
            </a:endParaRPr>
          </a:p>
          <a:p>
            <a:pPr indent="0" lvl="0" marL="0" rtl="0" algn="l">
              <a:spcBef>
                <a:spcPts val="600"/>
              </a:spcBef>
              <a:spcAft>
                <a:spcPts val="0"/>
              </a:spcAft>
              <a:buNone/>
            </a:pPr>
            <a:r>
              <a:t/>
            </a:r>
            <a:endParaRPr sz="1200">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229" name="Shape 229"/>
        <p:cNvGrpSpPr/>
        <p:nvPr/>
      </p:nvGrpSpPr>
      <p:grpSpPr>
        <a:xfrm>
          <a:off x="0" y="0"/>
          <a:ext cx="0" cy="0"/>
          <a:chOff x="0" y="0"/>
          <a:chExt cx="0" cy="0"/>
        </a:xfrm>
      </p:grpSpPr>
      <p:sp>
        <p:nvSpPr>
          <p:cNvPr id="230" name="Google Shape;230;p35"/>
          <p:cNvSpPr txBox="1"/>
          <p:nvPr>
            <p:ph idx="1" type="body"/>
          </p:nvPr>
        </p:nvSpPr>
        <p:spPr>
          <a:xfrm>
            <a:off x="381000" y="742950"/>
            <a:ext cx="8229600" cy="37257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sz="5000">
                <a:solidFill>
                  <a:schemeClr val="lt1"/>
                </a:solidFill>
                <a:latin typeface="Arial"/>
                <a:ea typeface="Arial"/>
                <a:cs typeface="Arial"/>
                <a:sym typeface="Arial"/>
              </a:rPr>
              <a:t>Thank You!</a:t>
            </a:r>
            <a:endParaRPr b="1" sz="5000">
              <a:solidFill>
                <a:schemeClr val="lt1"/>
              </a:solidFill>
              <a:latin typeface="Arial"/>
              <a:ea typeface="Arial"/>
              <a:cs typeface="Arial"/>
              <a:sym typeface="Arial"/>
            </a:endParaRPr>
          </a:p>
          <a:p>
            <a:pPr indent="0" lvl="0" marL="0" rtl="0" algn="ctr">
              <a:spcBef>
                <a:spcPts val="600"/>
              </a:spcBef>
              <a:spcAft>
                <a:spcPts val="0"/>
              </a:spcAft>
              <a:buNone/>
            </a:pPr>
            <a:r>
              <a:rPr b="1" lang="en" sz="5000">
                <a:solidFill>
                  <a:schemeClr val="lt1"/>
                </a:solidFill>
                <a:latin typeface="Arial"/>
                <a:ea typeface="Arial"/>
                <a:cs typeface="Arial"/>
                <a:sym typeface="Arial"/>
              </a:rPr>
              <a:t>Any Questions?</a:t>
            </a:r>
            <a:endParaRPr b="1" sz="5000">
              <a:solidFill>
                <a:schemeClr val="lt1"/>
              </a:solidFill>
              <a:latin typeface="Arial"/>
              <a:ea typeface="Arial"/>
              <a:cs typeface="Arial"/>
              <a:sym typeface="Arial"/>
            </a:endParaRPr>
          </a:p>
        </p:txBody>
      </p:sp>
      <p:pic>
        <p:nvPicPr>
          <p:cNvPr id="231" name="Google Shape;231;p35"/>
          <p:cNvPicPr preferRelativeResize="0"/>
          <p:nvPr/>
        </p:nvPicPr>
        <p:blipFill>
          <a:blip r:embed="rId3">
            <a:alphaModFix/>
          </a:blip>
          <a:stretch>
            <a:fillRect/>
          </a:stretch>
        </p:blipFill>
        <p:spPr>
          <a:xfrm>
            <a:off x="2843100" y="2889250"/>
            <a:ext cx="3457800" cy="1944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p:nvPr/>
        </p:nvSpPr>
        <p:spPr>
          <a:xfrm flipH="1" rot="10800000">
            <a:off x="150" y="5339567"/>
            <a:ext cx="9143700" cy="553200"/>
          </a:xfrm>
          <a:prstGeom prst="rect">
            <a:avLst/>
          </a:prstGeom>
          <a:solidFill>
            <a:srgbClr val="434343"/>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latin typeface="Proxima Nova"/>
              <a:ea typeface="Proxima Nova"/>
              <a:cs typeface="Proxima Nova"/>
              <a:sym typeface="Proxima Nova"/>
            </a:endParaRPr>
          </a:p>
        </p:txBody>
      </p:sp>
      <p:pic>
        <p:nvPicPr>
          <p:cNvPr id="106" name="Google Shape;106;p18"/>
          <p:cNvPicPr preferRelativeResize="0"/>
          <p:nvPr/>
        </p:nvPicPr>
        <p:blipFill>
          <a:blip r:embed="rId3">
            <a:alphaModFix/>
          </a:blip>
          <a:stretch>
            <a:fillRect/>
          </a:stretch>
        </p:blipFill>
        <p:spPr>
          <a:xfrm>
            <a:off x="8401052" y="4694021"/>
            <a:ext cx="675724" cy="313099"/>
          </a:xfrm>
          <a:prstGeom prst="rect">
            <a:avLst/>
          </a:prstGeom>
          <a:noFill/>
          <a:ln>
            <a:noFill/>
          </a:ln>
        </p:spPr>
      </p:pic>
      <p:sp>
        <p:nvSpPr>
          <p:cNvPr id="107" name="Google Shape;107;p18"/>
          <p:cNvSpPr/>
          <p:nvPr/>
        </p:nvSpPr>
        <p:spPr>
          <a:xfrm>
            <a:off x="523975" y="1895506"/>
            <a:ext cx="7461300" cy="553200"/>
          </a:xfrm>
          <a:prstGeom prst="rect">
            <a:avLst/>
          </a:prstGeom>
          <a:solidFill>
            <a:srgbClr val="FFCC00"/>
          </a:solidFill>
          <a:ln>
            <a:noFill/>
          </a:ln>
        </p:spPr>
        <p:txBody>
          <a:bodyPr anchorCtr="0" anchor="ctr" bIns="68575" lIns="155425" spcFirstLastPara="1" rIns="68575" wrap="square" tIns="68575">
            <a:noAutofit/>
          </a:bodyPr>
          <a:lstStyle/>
          <a:p>
            <a:pPr indent="0" lvl="0" marL="0" rtl="0" algn="l">
              <a:spcBef>
                <a:spcPts val="0"/>
              </a:spcBef>
              <a:spcAft>
                <a:spcPts val="0"/>
              </a:spcAft>
              <a:buClr>
                <a:srgbClr val="000000"/>
              </a:buClr>
              <a:buSzPts val="800"/>
              <a:buFont typeface="Arial"/>
              <a:buNone/>
            </a:pPr>
            <a:r>
              <a:rPr b="1" lang="en" sz="1800">
                <a:solidFill>
                  <a:srgbClr val="FFFFFF"/>
                </a:solidFill>
                <a:latin typeface="Proxima Nova"/>
                <a:ea typeface="Proxima Nova"/>
                <a:cs typeface="Proxima Nova"/>
                <a:sym typeface="Proxima Nova"/>
              </a:rPr>
              <a:t>Observations/Insights</a:t>
            </a:r>
            <a:endParaRPr b="1" sz="1800">
              <a:solidFill>
                <a:srgbClr val="FFFFFF"/>
              </a:solidFill>
              <a:latin typeface="Proxima Nova"/>
              <a:ea typeface="Proxima Nova"/>
              <a:cs typeface="Proxima Nova"/>
              <a:sym typeface="Proxima Nova"/>
            </a:endParaRPr>
          </a:p>
        </p:txBody>
      </p:sp>
      <p:sp>
        <p:nvSpPr>
          <p:cNvPr id="108" name="Google Shape;108;p18"/>
          <p:cNvSpPr/>
          <p:nvPr/>
        </p:nvSpPr>
        <p:spPr>
          <a:xfrm>
            <a:off x="523975" y="2607162"/>
            <a:ext cx="7461300" cy="553200"/>
          </a:xfrm>
          <a:prstGeom prst="rect">
            <a:avLst/>
          </a:prstGeom>
          <a:solidFill>
            <a:srgbClr val="009900"/>
          </a:solidFill>
          <a:ln>
            <a:noFill/>
          </a:ln>
        </p:spPr>
        <p:txBody>
          <a:bodyPr anchorCtr="0" anchor="ctr" bIns="68575" lIns="155425" spcFirstLastPara="1" rIns="68575" wrap="square" tIns="68575">
            <a:noAutofit/>
          </a:bodyPr>
          <a:lstStyle/>
          <a:p>
            <a:pPr indent="0" lvl="0" marL="0" rtl="0" algn="l">
              <a:spcBef>
                <a:spcPts val="0"/>
              </a:spcBef>
              <a:spcAft>
                <a:spcPts val="0"/>
              </a:spcAft>
              <a:buClr>
                <a:srgbClr val="000000"/>
              </a:buClr>
              <a:buSzPts val="800"/>
              <a:buFont typeface="Arial"/>
              <a:buNone/>
            </a:pPr>
            <a:r>
              <a:rPr b="1" lang="en" sz="1800">
                <a:solidFill>
                  <a:srgbClr val="FFFFFF"/>
                </a:solidFill>
                <a:latin typeface="Proxima Nova"/>
                <a:ea typeface="Proxima Nova"/>
                <a:cs typeface="Proxima Nova"/>
                <a:sym typeface="Proxima Nova"/>
              </a:rPr>
              <a:t>Recommendations</a:t>
            </a:r>
            <a:r>
              <a:rPr b="1" lang="en" sz="1800">
                <a:solidFill>
                  <a:srgbClr val="FFFFFF"/>
                </a:solidFill>
                <a:latin typeface="Proxima Nova"/>
                <a:ea typeface="Proxima Nova"/>
                <a:cs typeface="Proxima Nova"/>
                <a:sym typeface="Proxima Nova"/>
              </a:rPr>
              <a:t> </a:t>
            </a:r>
            <a:endParaRPr b="1" sz="1800">
              <a:solidFill>
                <a:srgbClr val="FFFFFF"/>
              </a:solidFill>
              <a:latin typeface="Proxima Nova"/>
              <a:ea typeface="Proxima Nova"/>
              <a:cs typeface="Proxima Nova"/>
              <a:sym typeface="Proxima Nova"/>
            </a:endParaRPr>
          </a:p>
        </p:txBody>
      </p:sp>
      <p:sp>
        <p:nvSpPr>
          <p:cNvPr id="109" name="Google Shape;109;p18"/>
          <p:cNvSpPr/>
          <p:nvPr/>
        </p:nvSpPr>
        <p:spPr>
          <a:xfrm>
            <a:off x="523975" y="3318818"/>
            <a:ext cx="7461300" cy="553200"/>
          </a:xfrm>
          <a:prstGeom prst="rect">
            <a:avLst/>
          </a:prstGeom>
          <a:solidFill>
            <a:srgbClr val="3366FF"/>
          </a:solidFill>
          <a:ln>
            <a:noFill/>
          </a:ln>
        </p:spPr>
        <p:txBody>
          <a:bodyPr anchorCtr="0" anchor="ctr" bIns="68575" lIns="155425" spcFirstLastPara="1" rIns="68575" wrap="square" tIns="68575">
            <a:noAutofit/>
          </a:bodyPr>
          <a:lstStyle/>
          <a:p>
            <a:pPr indent="0" lvl="0" marL="0" rtl="0" algn="l">
              <a:spcBef>
                <a:spcPts val="0"/>
              </a:spcBef>
              <a:spcAft>
                <a:spcPts val="0"/>
              </a:spcAft>
              <a:buClr>
                <a:schemeClr val="dk1"/>
              </a:buClr>
              <a:buSzPts val="800"/>
              <a:buFont typeface="Arial"/>
              <a:buNone/>
            </a:pPr>
            <a:r>
              <a:rPr b="1" lang="en" sz="1800">
                <a:solidFill>
                  <a:srgbClr val="FFFFFF"/>
                </a:solidFill>
                <a:latin typeface="Proxima Nova"/>
                <a:ea typeface="Proxima Nova"/>
                <a:cs typeface="Proxima Nova"/>
                <a:sym typeface="Proxima Nova"/>
              </a:rPr>
              <a:t>Sources</a:t>
            </a:r>
            <a:r>
              <a:rPr b="1" lang="en" sz="1800">
                <a:solidFill>
                  <a:srgbClr val="FFFFFF"/>
                </a:solidFill>
                <a:latin typeface="Proxima Nova"/>
                <a:ea typeface="Proxima Nova"/>
                <a:cs typeface="Proxima Nova"/>
                <a:sym typeface="Proxima Nova"/>
              </a:rPr>
              <a:t> &amp; Appendix </a:t>
            </a:r>
            <a:endParaRPr b="1" sz="1800">
              <a:solidFill>
                <a:srgbClr val="FFFFFF"/>
              </a:solidFill>
              <a:latin typeface="Proxima Nova"/>
              <a:ea typeface="Proxima Nova"/>
              <a:cs typeface="Proxima Nova"/>
              <a:sym typeface="Proxima Nova"/>
            </a:endParaRPr>
          </a:p>
        </p:txBody>
      </p:sp>
      <p:sp>
        <p:nvSpPr>
          <p:cNvPr id="110" name="Google Shape;110;p18"/>
          <p:cNvSpPr/>
          <p:nvPr/>
        </p:nvSpPr>
        <p:spPr>
          <a:xfrm>
            <a:off x="523975" y="1183850"/>
            <a:ext cx="7461300" cy="553200"/>
          </a:xfrm>
          <a:prstGeom prst="rect">
            <a:avLst/>
          </a:prstGeom>
          <a:solidFill>
            <a:srgbClr val="CC0000"/>
          </a:solidFill>
          <a:ln>
            <a:noFill/>
          </a:ln>
        </p:spPr>
        <p:txBody>
          <a:bodyPr anchorCtr="0" anchor="ctr" bIns="68575" lIns="155425" spcFirstLastPara="1" rIns="68575" wrap="square" tIns="68575">
            <a:noAutofit/>
          </a:bodyPr>
          <a:lstStyle/>
          <a:p>
            <a:pPr indent="0" lvl="0" marL="0" marR="0" rtl="0" algn="l">
              <a:lnSpc>
                <a:spcPct val="100000"/>
              </a:lnSpc>
              <a:spcBef>
                <a:spcPts val="0"/>
              </a:spcBef>
              <a:spcAft>
                <a:spcPts val="0"/>
              </a:spcAft>
              <a:buNone/>
            </a:pPr>
            <a:r>
              <a:rPr b="1" lang="en" sz="1800">
                <a:solidFill>
                  <a:srgbClr val="FFFFFF"/>
                </a:solidFill>
                <a:latin typeface="Proxima Nova"/>
                <a:ea typeface="Proxima Nova"/>
                <a:cs typeface="Proxima Nova"/>
                <a:sym typeface="Proxima Nova"/>
              </a:rPr>
              <a:t>Background </a:t>
            </a:r>
            <a:endParaRPr b="1" sz="1800">
              <a:solidFill>
                <a:srgbClr val="FFFFFF"/>
              </a:solidFill>
              <a:latin typeface="Proxima Nova"/>
              <a:ea typeface="Proxima Nova"/>
              <a:cs typeface="Proxima Nova"/>
              <a:sym typeface="Proxima Nova"/>
            </a:endParaRPr>
          </a:p>
        </p:txBody>
      </p:sp>
      <p:sp>
        <p:nvSpPr>
          <p:cNvPr id="111" name="Google Shape;111;p1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AGENDA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txBox="1"/>
          <p:nvPr>
            <p:ph type="ctrTitle"/>
          </p:nvPr>
        </p:nvSpPr>
        <p:spPr>
          <a:xfrm>
            <a:off x="2233875" y="1724400"/>
            <a:ext cx="6267600" cy="330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6000"/>
              <a:buNone/>
            </a:pPr>
            <a:r>
              <a:rPr b="1" lang="en"/>
              <a:t>Background </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0"/>
          <p:cNvSpPr txBox="1"/>
          <p:nvPr>
            <p:ph type="ctrTitle"/>
          </p:nvPr>
        </p:nvSpPr>
        <p:spPr>
          <a:xfrm>
            <a:off x="285950" y="-136325"/>
            <a:ext cx="7772400" cy="109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122" name="Google Shape;122;p20"/>
          <p:cNvSpPr txBox="1"/>
          <p:nvPr>
            <p:ph idx="1" type="subTitle"/>
          </p:nvPr>
        </p:nvSpPr>
        <p:spPr>
          <a:xfrm>
            <a:off x="685800" y="954175"/>
            <a:ext cx="7772400" cy="3707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355600" lvl="0" marL="457200" rtl="0" algn="l">
              <a:spcBef>
                <a:spcPts val="1000"/>
              </a:spcBef>
              <a:spcAft>
                <a:spcPts val="0"/>
              </a:spcAft>
              <a:buClr>
                <a:schemeClr val="dk1"/>
              </a:buClr>
              <a:buSzPts val="2000"/>
              <a:buChar char="●"/>
            </a:pPr>
            <a:r>
              <a:rPr lang="en" sz="2000">
                <a:solidFill>
                  <a:schemeClr val="dk1"/>
                </a:solidFill>
              </a:rPr>
              <a:t>A database breakdown to show complaints against police officers in NYC .</a:t>
            </a:r>
            <a:endParaRPr sz="2000">
              <a:solidFill>
                <a:schemeClr val="dk1"/>
              </a:solidFill>
            </a:endParaRPr>
          </a:p>
          <a:p>
            <a:pPr indent="-355600" lvl="0" marL="457200" rtl="0" algn="l">
              <a:spcBef>
                <a:spcPts val="1000"/>
              </a:spcBef>
              <a:spcAft>
                <a:spcPts val="0"/>
              </a:spcAft>
              <a:buClr>
                <a:schemeClr val="dk1"/>
              </a:buClr>
              <a:buSzPts val="2000"/>
              <a:buChar char="●"/>
            </a:pPr>
            <a:r>
              <a:rPr lang="en" sz="2000">
                <a:solidFill>
                  <a:schemeClr val="dk1"/>
                </a:solidFill>
              </a:rPr>
              <a:t>Given the nature of their work, police officers enjoy considerable levels of discretion; nonetheless, this could result in abuse of authority, which mostly affect civilians.</a:t>
            </a:r>
            <a:endParaRPr sz="2000">
              <a:solidFill>
                <a:schemeClr val="dk1"/>
              </a:solidFill>
            </a:endParaRPr>
          </a:p>
          <a:p>
            <a:pPr indent="-355600" lvl="0" marL="457200" rtl="0" algn="l">
              <a:spcBef>
                <a:spcPts val="1000"/>
              </a:spcBef>
              <a:spcAft>
                <a:spcPts val="0"/>
              </a:spcAft>
              <a:buClr>
                <a:schemeClr val="dk1"/>
              </a:buClr>
              <a:buSzPts val="2000"/>
              <a:buChar char="●"/>
            </a:pPr>
            <a:r>
              <a:rPr lang="en" sz="2000">
                <a:solidFill>
                  <a:schemeClr val="dk1"/>
                </a:solidFill>
              </a:rPr>
              <a:t>Police officers race/background could play a potential role in why they act unlawfully.</a:t>
            </a:r>
            <a:endParaRPr sz="2000">
              <a:solidFill>
                <a:schemeClr val="dk1"/>
              </a:solidFill>
            </a:endParaRPr>
          </a:p>
          <a:p>
            <a:pPr indent="0" lvl="0" marL="0" rtl="0" algn="l">
              <a:spcBef>
                <a:spcPts val="1000"/>
              </a:spcBef>
              <a:spcAft>
                <a:spcPts val="0"/>
              </a:spcAft>
              <a:buNone/>
            </a:pPr>
            <a:r>
              <a:t/>
            </a:r>
            <a:endParaRPr sz="20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txBox="1"/>
          <p:nvPr>
            <p:ph type="ctrTitle"/>
          </p:nvPr>
        </p:nvSpPr>
        <p:spPr>
          <a:xfrm>
            <a:off x="685800" y="1583356"/>
            <a:ext cx="7772400" cy="210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6000"/>
              <a:buNone/>
            </a:pPr>
            <a:r>
              <a:rPr b="1" lang="en"/>
              <a:t>Observations &amp; Insights</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1" name="Shape 131"/>
        <p:cNvGrpSpPr/>
        <p:nvPr/>
      </p:nvGrpSpPr>
      <p:grpSpPr>
        <a:xfrm>
          <a:off x="0" y="0"/>
          <a:ext cx="0" cy="0"/>
          <a:chOff x="0" y="0"/>
          <a:chExt cx="0" cy="0"/>
        </a:xfrm>
      </p:grpSpPr>
      <p:pic>
        <p:nvPicPr>
          <p:cNvPr id="132" name="Google Shape;132;p22"/>
          <p:cNvPicPr preferRelativeResize="0"/>
          <p:nvPr/>
        </p:nvPicPr>
        <p:blipFill>
          <a:blip r:embed="rId3">
            <a:alphaModFix/>
          </a:blip>
          <a:stretch>
            <a:fillRect/>
          </a:stretch>
        </p:blipFill>
        <p:spPr>
          <a:xfrm>
            <a:off x="152400" y="152400"/>
            <a:ext cx="3474443" cy="4838701"/>
          </a:xfrm>
          <a:prstGeom prst="rect">
            <a:avLst/>
          </a:prstGeom>
          <a:noFill/>
          <a:ln>
            <a:noFill/>
          </a:ln>
        </p:spPr>
      </p:pic>
      <p:sp>
        <p:nvSpPr>
          <p:cNvPr id="133" name="Google Shape;133;p22"/>
          <p:cNvSpPr txBox="1"/>
          <p:nvPr/>
        </p:nvSpPr>
        <p:spPr>
          <a:xfrm>
            <a:off x="3748275" y="141775"/>
            <a:ext cx="5352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18505F"/>
                </a:solidFill>
                <a:latin typeface="EB Garamond Medium"/>
                <a:ea typeface="EB Garamond Medium"/>
                <a:cs typeface="EB Garamond Medium"/>
                <a:sym typeface="EB Garamond Medium"/>
              </a:rPr>
              <a:t>HIGHEST COMPLAINTS AMONG TOP 20 PRECINCTS</a:t>
            </a:r>
            <a:endParaRPr sz="1600">
              <a:solidFill>
                <a:srgbClr val="18505F"/>
              </a:solidFill>
              <a:latin typeface="EB Garamond Medium"/>
              <a:ea typeface="EB Garamond Medium"/>
              <a:cs typeface="EB Garamond Medium"/>
              <a:sym typeface="EB Garamond Medium"/>
            </a:endParaRPr>
          </a:p>
          <a:p>
            <a:pPr indent="0" lvl="0" marL="0" rtl="0" algn="ctr">
              <a:spcBef>
                <a:spcPts val="0"/>
              </a:spcBef>
              <a:spcAft>
                <a:spcPts val="0"/>
              </a:spcAft>
              <a:buNone/>
            </a:pPr>
            <a:r>
              <a:rPr lang="en" sz="1600">
                <a:solidFill>
                  <a:srgbClr val="18505F"/>
                </a:solidFill>
                <a:latin typeface="EB Garamond Medium"/>
                <a:ea typeface="EB Garamond Medium"/>
                <a:cs typeface="EB Garamond Medium"/>
                <a:sym typeface="EB Garamond Medium"/>
              </a:rPr>
              <a:t>(2011-2019)</a:t>
            </a:r>
            <a:endParaRPr sz="1600">
              <a:solidFill>
                <a:srgbClr val="18505F"/>
              </a:solidFill>
              <a:latin typeface="EB Garamond Medium"/>
              <a:ea typeface="EB Garamond Medium"/>
              <a:cs typeface="EB Garamond Medium"/>
              <a:sym typeface="EB Garamond Medium"/>
            </a:endParaRPr>
          </a:p>
        </p:txBody>
      </p:sp>
      <p:sp>
        <p:nvSpPr>
          <p:cNvPr id="134" name="Google Shape;134;p22"/>
          <p:cNvSpPr txBox="1"/>
          <p:nvPr/>
        </p:nvSpPr>
        <p:spPr>
          <a:xfrm>
            <a:off x="5379600" y="1130275"/>
            <a:ext cx="4163400" cy="2201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0B5394"/>
              </a:buClr>
              <a:buSzPts val="1600"/>
              <a:buFont typeface="EB Garamond SemiBold"/>
              <a:buChar char="●"/>
            </a:pPr>
            <a:r>
              <a:rPr lang="en" sz="1600">
                <a:solidFill>
                  <a:srgbClr val="0B5394"/>
                </a:solidFill>
                <a:latin typeface="EB Garamond SemiBold"/>
                <a:ea typeface="EB Garamond SemiBold"/>
                <a:cs typeface="EB Garamond SemiBold"/>
                <a:sym typeface="EB Garamond SemiBold"/>
              </a:rPr>
              <a:t>PCT 075 - Brooklyn North </a:t>
            </a:r>
            <a:endParaRPr sz="1600">
              <a:solidFill>
                <a:srgbClr val="0B5394"/>
              </a:solidFill>
              <a:latin typeface="EB Garamond SemiBold"/>
              <a:ea typeface="EB Garamond SemiBold"/>
              <a:cs typeface="EB Garamond SemiBold"/>
              <a:sym typeface="EB Garamond SemiBold"/>
            </a:endParaRPr>
          </a:p>
          <a:p>
            <a:pPr indent="-330200" lvl="0" marL="457200" rtl="0" algn="l">
              <a:spcBef>
                <a:spcPts val="0"/>
              </a:spcBef>
              <a:spcAft>
                <a:spcPts val="0"/>
              </a:spcAft>
              <a:buClr>
                <a:srgbClr val="0B5394"/>
              </a:buClr>
              <a:buSzPts val="1600"/>
              <a:buFont typeface="EB Garamond"/>
              <a:buChar char="●"/>
            </a:pPr>
            <a:r>
              <a:rPr lang="en" sz="1700">
                <a:solidFill>
                  <a:srgbClr val="0B5394"/>
                </a:solidFill>
                <a:latin typeface="EB Garamond SemiBold"/>
                <a:ea typeface="EB Garamond SemiBold"/>
                <a:cs typeface="EB Garamond SemiBold"/>
                <a:sym typeface="EB Garamond SemiBold"/>
              </a:rPr>
              <a:t>Bronx: 8/20</a:t>
            </a:r>
            <a:endParaRPr b="1" sz="1600">
              <a:solidFill>
                <a:srgbClr val="0B5394"/>
              </a:solidFill>
              <a:latin typeface="EB Garamond"/>
              <a:ea typeface="EB Garamond"/>
              <a:cs typeface="EB Garamond"/>
              <a:sym typeface="EB Garamond"/>
            </a:endParaRPr>
          </a:p>
          <a:p>
            <a:pPr indent="-336550" lvl="0" marL="457200" rtl="0" algn="l">
              <a:spcBef>
                <a:spcPts val="0"/>
              </a:spcBef>
              <a:spcAft>
                <a:spcPts val="0"/>
              </a:spcAft>
              <a:buClr>
                <a:srgbClr val="0B5394"/>
              </a:buClr>
              <a:buSzPts val="1700"/>
              <a:buFont typeface="EB Garamond SemiBold"/>
              <a:buChar char="●"/>
            </a:pPr>
            <a:r>
              <a:rPr lang="en" sz="1700">
                <a:solidFill>
                  <a:srgbClr val="0B5394"/>
                </a:solidFill>
                <a:latin typeface="EB Garamond SemiBold"/>
                <a:ea typeface="EB Garamond SemiBold"/>
                <a:cs typeface="EB Garamond SemiBold"/>
                <a:sym typeface="EB Garamond SemiBold"/>
              </a:rPr>
              <a:t>Brooklyn: 7/20</a:t>
            </a:r>
            <a:endParaRPr sz="1700">
              <a:solidFill>
                <a:srgbClr val="0B5394"/>
              </a:solidFill>
              <a:latin typeface="EB Garamond SemiBold"/>
              <a:ea typeface="EB Garamond SemiBold"/>
              <a:cs typeface="EB Garamond SemiBold"/>
              <a:sym typeface="EB Garamond SemiBold"/>
            </a:endParaRPr>
          </a:p>
          <a:p>
            <a:pPr indent="-336550" lvl="0" marL="457200" rtl="0" algn="l">
              <a:spcBef>
                <a:spcPts val="0"/>
              </a:spcBef>
              <a:spcAft>
                <a:spcPts val="0"/>
              </a:spcAft>
              <a:buClr>
                <a:srgbClr val="0B5394"/>
              </a:buClr>
              <a:buSzPts val="1700"/>
              <a:buFont typeface="EB Garamond SemiBold"/>
              <a:buChar char="●"/>
            </a:pPr>
            <a:r>
              <a:rPr lang="en" sz="1700">
                <a:solidFill>
                  <a:srgbClr val="0B5394"/>
                </a:solidFill>
                <a:latin typeface="EB Garamond SemiBold"/>
                <a:ea typeface="EB Garamond SemiBold"/>
                <a:cs typeface="EB Garamond SemiBold"/>
                <a:sym typeface="EB Garamond SemiBold"/>
              </a:rPr>
              <a:t>Manhattan: 2/20</a:t>
            </a:r>
            <a:endParaRPr sz="1700">
              <a:solidFill>
                <a:srgbClr val="0B5394"/>
              </a:solidFill>
              <a:latin typeface="EB Garamond SemiBold"/>
              <a:ea typeface="EB Garamond SemiBold"/>
              <a:cs typeface="EB Garamond SemiBold"/>
              <a:sym typeface="EB Garamond SemiBold"/>
            </a:endParaRPr>
          </a:p>
          <a:p>
            <a:pPr indent="-336550" lvl="0" marL="457200" rtl="0" algn="l">
              <a:spcBef>
                <a:spcPts val="0"/>
              </a:spcBef>
              <a:spcAft>
                <a:spcPts val="0"/>
              </a:spcAft>
              <a:buClr>
                <a:srgbClr val="0B5394"/>
              </a:buClr>
              <a:buSzPts val="1700"/>
              <a:buFont typeface="EB Garamond SemiBold"/>
              <a:buChar char="●"/>
            </a:pPr>
            <a:r>
              <a:rPr lang="en" sz="1700">
                <a:solidFill>
                  <a:srgbClr val="0B5394"/>
                </a:solidFill>
                <a:latin typeface="EB Garamond SemiBold"/>
                <a:ea typeface="EB Garamond SemiBold"/>
                <a:cs typeface="EB Garamond SemiBold"/>
                <a:sym typeface="EB Garamond SemiBold"/>
              </a:rPr>
              <a:t>Queens: 2/20</a:t>
            </a:r>
            <a:endParaRPr sz="1700">
              <a:solidFill>
                <a:srgbClr val="0B5394"/>
              </a:solidFill>
              <a:latin typeface="EB Garamond SemiBold"/>
              <a:ea typeface="EB Garamond SemiBold"/>
              <a:cs typeface="EB Garamond SemiBold"/>
              <a:sym typeface="EB Garamond SemiBold"/>
            </a:endParaRPr>
          </a:p>
          <a:p>
            <a:pPr indent="-336550" lvl="0" marL="457200" rtl="0" algn="l">
              <a:spcBef>
                <a:spcPts val="0"/>
              </a:spcBef>
              <a:spcAft>
                <a:spcPts val="0"/>
              </a:spcAft>
              <a:buClr>
                <a:srgbClr val="0B5394"/>
              </a:buClr>
              <a:buSzPts val="1700"/>
              <a:buFont typeface="EB Garamond SemiBold"/>
              <a:buChar char="●"/>
            </a:pPr>
            <a:r>
              <a:rPr lang="en" sz="1700">
                <a:solidFill>
                  <a:srgbClr val="0B5394"/>
                </a:solidFill>
                <a:latin typeface="EB Garamond SemiBold"/>
                <a:ea typeface="EB Garamond SemiBold"/>
                <a:cs typeface="EB Garamond SemiBold"/>
                <a:sym typeface="EB Garamond SemiBold"/>
              </a:rPr>
              <a:t>Staten Island: 1/20</a:t>
            </a:r>
            <a:endParaRPr sz="1700">
              <a:solidFill>
                <a:srgbClr val="0B5394"/>
              </a:solidFill>
              <a:latin typeface="EB Garamond SemiBold"/>
              <a:ea typeface="EB Garamond SemiBold"/>
              <a:cs typeface="EB Garamond SemiBold"/>
              <a:sym typeface="EB Garamond SemiBold"/>
            </a:endParaRPr>
          </a:p>
          <a:p>
            <a:pPr indent="0" lvl="0" marL="457200" rtl="0" algn="l">
              <a:spcBef>
                <a:spcPts val="0"/>
              </a:spcBef>
              <a:spcAft>
                <a:spcPts val="0"/>
              </a:spcAft>
              <a:buNone/>
            </a:pPr>
            <a:r>
              <a:t/>
            </a:r>
            <a:endParaRPr sz="1500">
              <a:latin typeface="Proxima Nova"/>
              <a:ea typeface="Proxima Nova"/>
              <a:cs typeface="Proxima Nova"/>
              <a:sym typeface="Proxima Nova"/>
            </a:endParaRPr>
          </a:p>
          <a:p>
            <a:pPr indent="0" lvl="0" marL="0" rtl="0" algn="l">
              <a:spcBef>
                <a:spcPts val="0"/>
              </a:spcBef>
              <a:spcAft>
                <a:spcPts val="0"/>
              </a:spcAft>
              <a:buNone/>
            </a:pPr>
            <a:r>
              <a:t/>
            </a:r>
            <a:endParaRPr sz="1500">
              <a:latin typeface="Proxima Nova"/>
              <a:ea typeface="Proxima Nova"/>
              <a:cs typeface="Proxima Nova"/>
              <a:sym typeface="Proxima Nova"/>
            </a:endParaRPr>
          </a:p>
        </p:txBody>
      </p:sp>
      <p:sp>
        <p:nvSpPr>
          <p:cNvPr id="135" name="Google Shape;135;p22"/>
          <p:cNvSpPr txBox="1"/>
          <p:nvPr/>
        </p:nvSpPr>
        <p:spPr>
          <a:xfrm>
            <a:off x="1925550" y="195775"/>
            <a:ext cx="4995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IBM Plex Sans Medium"/>
                <a:ea typeface="IBM Plex Sans Medium"/>
                <a:cs typeface="IBM Plex Sans Medium"/>
                <a:sym typeface="IBM Plex Sans Medium"/>
              </a:rPr>
              <a:t>Total # of Complaints</a:t>
            </a:r>
            <a:endParaRPr sz="900">
              <a:latin typeface="IBM Plex Sans Medium"/>
              <a:ea typeface="IBM Plex Sans Medium"/>
              <a:cs typeface="IBM Plex Sans Medium"/>
              <a:sym typeface="IBM Plex Sans Medium"/>
            </a:endParaRPr>
          </a:p>
        </p:txBody>
      </p:sp>
      <p:pic>
        <p:nvPicPr>
          <p:cNvPr id="136" name="Google Shape;136;p22"/>
          <p:cNvPicPr preferRelativeResize="0"/>
          <p:nvPr/>
        </p:nvPicPr>
        <p:blipFill>
          <a:blip r:embed="rId4">
            <a:alphaModFix/>
          </a:blip>
          <a:stretch>
            <a:fillRect/>
          </a:stretch>
        </p:blipFill>
        <p:spPr>
          <a:xfrm>
            <a:off x="5319350" y="3174250"/>
            <a:ext cx="3824650" cy="1888825"/>
          </a:xfrm>
          <a:prstGeom prst="rect">
            <a:avLst/>
          </a:prstGeom>
          <a:noFill/>
          <a:ln>
            <a:noFill/>
          </a:ln>
        </p:spPr>
      </p:pic>
      <p:sp>
        <p:nvSpPr>
          <p:cNvPr id="137" name="Google Shape;137;p22"/>
          <p:cNvSpPr/>
          <p:nvPr/>
        </p:nvSpPr>
        <p:spPr>
          <a:xfrm rot="1810311">
            <a:off x="4187827" y="2845578"/>
            <a:ext cx="1243346" cy="502094"/>
          </a:xfrm>
          <a:prstGeom prst="rightArrow">
            <a:avLst>
              <a:gd fmla="val 50000" name="adj1"/>
              <a:gd fmla="val 50000" name="adj2"/>
            </a:avLst>
          </a:prstGeom>
          <a:solidFill>
            <a:srgbClr val="77CA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38" name="Google Shape;138;p22"/>
          <p:cNvSpPr txBox="1"/>
          <p:nvPr/>
        </p:nvSpPr>
        <p:spPr>
          <a:xfrm rot="1874961">
            <a:off x="3513206" y="3655776"/>
            <a:ext cx="4995919" cy="323366"/>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900">
                <a:latin typeface="Proxima Nova"/>
                <a:ea typeface="Proxima Nova"/>
                <a:cs typeface="Proxima Nova"/>
                <a:sym typeface="Proxima Nova"/>
              </a:rPr>
              <a:t>Sergeant Martinez</a:t>
            </a:r>
            <a:endParaRPr b="1" sz="900">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3"/>
          <p:cNvSpPr txBox="1"/>
          <p:nvPr/>
        </p:nvSpPr>
        <p:spPr>
          <a:xfrm>
            <a:off x="1212900" y="529100"/>
            <a:ext cx="67182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dk2"/>
                </a:solidFill>
                <a:latin typeface="EB Garamond SemiBold"/>
                <a:ea typeface="EB Garamond SemiBold"/>
                <a:cs typeface="EB Garamond SemiBold"/>
                <a:sym typeface="EB Garamond SemiBold"/>
              </a:rPr>
              <a:t>The Outcomes of Reported Complaints at Precinct 075</a:t>
            </a:r>
            <a:endParaRPr sz="1900">
              <a:solidFill>
                <a:schemeClr val="dk2"/>
              </a:solidFill>
              <a:latin typeface="EB Garamond SemiBold"/>
              <a:ea typeface="EB Garamond SemiBold"/>
              <a:cs typeface="EB Garamond SemiBold"/>
              <a:sym typeface="EB Garamond SemiBold"/>
            </a:endParaRPr>
          </a:p>
        </p:txBody>
      </p:sp>
      <p:pic>
        <p:nvPicPr>
          <p:cNvPr id="144" name="Google Shape;144;p23"/>
          <p:cNvPicPr preferRelativeResize="0"/>
          <p:nvPr/>
        </p:nvPicPr>
        <p:blipFill>
          <a:blip r:embed="rId3">
            <a:alphaModFix/>
          </a:blip>
          <a:stretch>
            <a:fillRect/>
          </a:stretch>
        </p:blipFill>
        <p:spPr>
          <a:xfrm>
            <a:off x="441400" y="1006100"/>
            <a:ext cx="7850627" cy="3921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4"/>
          <p:cNvSpPr txBox="1"/>
          <p:nvPr/>
        </p:nvSpPr>
        <p:spPr>
          <a:xfrm>
            <a:off x="841350" y="546450"/>
            <a:ext cx="7268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2"/>
                </a:solidFill>
                <a:latin typeface="EB Garamond SemiBold"/>
                <a:ea typeface="EB Garamond SemiBold"/>
                <a:cs typeface="EB Garamond SemiBold"/>
                <a:sym typeface="EB Garamond SemiBold"/>
              </a:rPr>
              <a:t>The Outcomes of Reported Complaints against Officers in General </a:t>
            </a:r>
            <a:endParaRPr sz="1500">
              <a:solidFill>
                <a:schemeClr val="dk2"/>
              </a:solidFill>
              <a:latin typeface="Proxima Nova"/>
              <a:ea typeface="Proxima Nova"/>
              <a:cs typeface="Proxima Nova"/>
              <a:sym typeface="Proxima Nova"/>
            </a:endParaRPr>
          </a:p>
        </p:txBody>
      </p:sp>
      <p:pic>
        <p:nvPicPr>
          <p:cNvPr id="150" name="Google Shape;150;p24"/>
          <p:cNvPicPr preferRelativeResize="0"/>
          <p:nvPr/>
        </p:nvPicPr>
        <p:blipFill>
          <a:blip r:embed="rId3">
            <a:alphaModFix/>
          </a:blip>
          <a:stretch>
            <a:fillRect/>
          </a:stretch>
        </p:blipFill>
        <p:spPr>
          <a:xfrm>
            <a:off x="1033600" y="1039051"/>
            <a:ext cx="6883901" cy="36772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5"/>
          <p:cNvSpPr txBox="1"/>
          <p:nvPr/>
        </p:nvSpPr>
        <p:spPr>
          <a:xfrm>
            <a:off x="5596925" y="240450"/>
            <a:ext cx="3221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accent1"/>
                </a:solidFill>
                <a:latin typeface="EB Garamond"/>
                <a:ea typeface="EB Garamond"/>
                <a:cs typeface="EB Garamond"/>
                <a:sym typeface="EB Garamond"/>
              </a:rPr>
              <a:t>Precinct 075:  </a:t>
            </a:r>
            <a:endParaRPr b="1" sz="2000">
              <a:solidFill>
                <a:schemeClr val="accent1"/>
              </a:solidFill>
              <a:latin typeface="EB Garamond"/>
              <a:ea typeface="EB Garamond"/>
              <a:cs typeface="EB Garamond"/>
              <a:sym typeface="EB Garamond"/>
            </a:endParaRPr>
          </a:p>
          <a:p>
            <a:pPr indent="0" lvl="0" marL="0" rtl="0" algn="ctr">
              <a:spcBef>
                <a:spcPts val="0"/>
              </a:spcBef>
              <a:spcAft>
                <a:spcPts val="0"/>
              </a:spcAft>
              <a:buNone/>
            </a:pPr>
            <a:r>
              <a:rPr b="1" lang="en" sz="2000">
                <a:solidFill>
                  <a:schemeClr val="accent1"/>
                </a:solidFill>
                <a:latin typeface="EB Garamond"/>
                <a:ea typeface="EB Garamond"/>
                <a:cs typeface="EB Garamond"/>
                <a:sym typeface="EB Garamond"/>
              </a:rPr>
              <a:t>From 2011-2019</a:t>
            </a:r>
            <a:endParaRPr b="1" sz="2000">
              <a:solidFill>
                <a:schemeClr val="accent1"/>
              </a:solidFill>
              <a:latin typeface="EB Garamond"/>
              <a:ea typeface="EB Garamond"/>
              <a:cs typeface="EB Garamond"/>
              <a:sym typeface="EB Garamond"/>
            </a:endParaRPr>
          </a:p>
        </p:txBody>
      </p:sp>
      <p:sp>
        <p:nvSpPr>
          <p:cNvPr id="156" name="Google Shape;156;p25"/>
          <p:cNvSpPr txBox="1"/>
          <p:nvPr/>
        </p:nvSpPr>
        <p:spPr>
          <a:xfrm>
            <a:off x="5796975" y="640650"/>
            <a:ext cx="293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pic>
        <p:nvPicPr>
          <p:cNvPr id="157" name="Google Shape;157;p25"/>
          <p:cNvPicPr preferRelativeResize="0"/>
          <p:nvPr/>
        </p:nvPicPr>
        <p:blipFill>
          <a:blip r:embed="rId3">
            <a:alphaModFix/>
          </a:blip>
          <a:stretch>
            <a:fillRect/>
          </a:stretch>
        </p:blipFill>
        <p:spPr>
          <a:xfrm>
            <a:off x="508000" y="152400"/>
            <a:ext cx="4964477" cy="4838701"/>
          </a:xfrm>
          <a:prstGeom prst="rect">
            <a:avLst/>
          </a:prstGeom>
          <a:noFill/>
          <a:ln>
            <a:noFill/>
          </a:ln>
        </p:spPr>
      </p:pic>
      <p:sp>
        <p:nvSpPr>
          <p:cNvPr id="158" name="Google Shape;158;p25"/>
          <p:cNvSpPr txBox="1"/>
          <p:nvPr/>
        </p:nvSpPr>
        <p:spPr>
          <a:xfrm rot="-5400000">
            <a:off x="-1136250" y="2371650"/>
            <a:ext cx="306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IBM Plex Sans Medium"/>
                <a:ea typeface="IBM Plex Sans Medium"/>
                <a:cs typeface="IBM Plex Sans Medium"/>
                <a:sym typeface="IBM Plex Sans Medium"/>
              </a:rPr>
              <a:t>Amount of Complaints/ Allegations</a:t>
            </a:r>
            <a:endParaRPr>
              <a:latin typeface="IBM Plex Sans Medium"/>
              <a:ea typeface="IBM Plex Sans Medium"/>
              <a:cs typeface="IBM Plex Sans Medium"/>
              <a:sym typeface="IBM Plex Sans Medium"/>
            </a:endParaRPr>
          </a:p>
        </p:txBody>
      </p:sp>
      <p:pic>
        <p:nvPicPr>
          <p:cNvPr id="159" name="Google Shape;159;p25"/>
          <p:cNvPicPr preferRelativeResize="0"/>
          <p:nvPr/>
        </p:nvPicPr>
        <p:blipFill>
          <a:blip r:embed="rId4">
            <a:alphaModFix/>
          </a:blip>
          <a:stretch>
            <a:fillRect/>
          </a:stretch>
        </p:blipFill>
        <p:spPr>
          <a:xfrm>
            <a:off x="5472463" y="4102650"/>
            <a:ext cx="3678625" cy="943050"/>
          </a:xfrm>
          <a:prstGeom prst="rect">
            <a:avLst/>
          </a:prstGeom>
          <a:noFill/>
          <a:ln>
            <a:noFill/>
          </a:ln>
        </p:spPr>
      </p:pic>
      <p:sp>
        <p:nvSpPr>
          <p:cNvPr id="160" name="Google Shape;160;p25"/>
          <p:cNvSpPr txBox="1"/>
          <p:nvPr/>
        </p:nvSpPr>
        <p:spPr>
          <a:xfrm>
            <a:off x="5734688" y="3317550"/>
            <a:ext cx="3154200" cy="7851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rgbClr val="4A86E8"/>
              </a:buClr>
              <a:buSzPts val="1300"/>
              <a:buFont typeface="Proxima Nova"/>
              <a:buChar char="●"/>
            </a:pPr>
            <a:r>
              <a:rPr i="1" lang="en" sz="1300">
                <a:solidFill>
                  <a:srgbClr val="4A86E8"/>
                </a:solidFill>
                <a:latin typeface="Proxima Nova"/>
                <a:ea typeface="Proxima Nova"/>
                <a:cs typeface="Proxima Nova"/>
                <a:sym typeface="Proxima Nova"/>
              </a:rPr>
              <a:t>The highest recurring </a:t>
            </a:r>
            <a:r>
              <a:rPr i="1" lang="en" sz="1300">
                <a:solidFill>
                  <a:srgbClr val="4A86E8"/>
                </a:solidFill>
                <a:latin typeface="Proxima Nova"/>
                <a:ea typeface="Proxima Nova"/>
                <a:cs typeface="Proxima Nova"/>
                <a:sym typeface="Proxima Nova"/>
              </a:rPr>
              <a:t>allegation reported every year</a:t>
            </a:r>
            <a:r>
              <a:rPr i="1" lang="en" sz="1300">
                <a:solidFill>
                  <a:srgbClr val="4A86E8"/>
                </a:solidFill>
                <a:latin typeface="Proxima Nova"/>
                <a:ea typeface="Proxima Nova"/>
                <a:cs typeface="Proxima Nova"/>
                <a:sym typeface="Proxima Nova"/>
              </a:rPr>
              <a:t> was </a:t>
            </a:r>
            <a:r>
              <a:rPr i="1" lang="en" sz="1300">
                <a:solidFill>
                  <a:srgbClr val="4A86E8"/>
                </a:solidFill>
                <a:latin typeface="Proxima Nova"/>
                <a:ea typeface="Proxima Nova"/>
                <a:cs typeface="Proxima Nova"/>
                <a:sym typeface="Proxima Nova"/>
              </a:rPr>
              <a:t>physical</a:t>
            </a:r>
            <a:r>
              <a:rPr i="1" lang="en" sz="1300">
                <a:solidFill>
                  <a:srgbClr val="4A86E8"/>
                </a:solidFill>
                <a:latin typeface="Proxima Nova"/>
                <a:ea typeface="Proxima Nova"/>
                <a:cs typeface="Proxima Nova"/>
                <a:sym typeface="Proxima Nova"/>
              </a:rPr>
              <a:t> force.</a:t>
            </a:r>
            <a:endParaRPr i="1" sz="1300">
              <a:solidFill>
                <a:srgbClr val="4A86E8"/>
              </a:solidFill>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name="COOPHues">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